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4" r:id="rId19"/>
    <p:sldId id="275" r:id="rId20"/>
    <p:sldId id="276" r:id="rId21"/>
  </p:sldIdLst>
  <p:sldSz cx="14630400" cy="8229600"/>
  <p:notesSz cx="8229600" cy="14630400"/>
  <p:embeddedFontLst>
    <p:embeddedFont>
      <p:font typeface="PT Serif" charset="0"/>
      <p:regular r:id="rId23"/>
    </p:embeddedFont>
    <p:embeddedFont>
      <p:font typeface="DM Sans" charset="0"/>
      <p:regular r:id="rId24"/>
    </p:embeddedFont>
    <p:embeddedFont>
      <p:font typeface="Calibri" pitchFamily="34" charset="0"/>
      <p:regular r:id="rId25"/>
      <p:bold r:id="rId26"/>
      <p:italic r:id="rId27"/>
      <p:boldItalic r:id="rId28"/>
    </p:embeddedFont>
  </p:embeddedFontLst>
  <p:defaultTextStyle>
    <a:defPPr>
      <a:defRPr lang="en-US"/>
    </a:defPPr>
    <a:lvl1pPr marL="0" algn="l" defTabSz="914354" rtl="0" eaLnBrk="1" latinLnBrk="0" hangingPunct="1">
      <a:defRPr sz="1900" kern="1200">
        <a:solidFill>
          <a:schemeClr val="tx1"/>
        </a:solidFill>
        <a:latin typeface="+mn-lt"/>
        <a:ea typeface="+mn-ea"/>
        <a:cs typeface="+mn-cs"/>
      </a:defRPr>
    </a:lvl1pPr>
    <a:lvl2pPr marL="457177"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1"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3"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7" algn="l" defTabSz="914354"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102" d="100"/>
          <a:sy n="102" d="100"/>
        </p:scale>
        <p:origin x="-90" y="264"/>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79BAA639-91B7-4532-8DDA-84D9DBCA8C8A}" type="datetimeFigureOut">
              <a:rPr lang="en-IN" smtClean="0"/>
              <a:t>14-11-2024</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8EC74620-6DBE-4F43-8F27-6C3788E9A9C2}" type="slidenum">
              <a:rPr lang="en-IN" smtClean="0"/>
              <a:t>‹#›</a:t>
            </a:fld>
            <a:endParaRPr lang="en-IN"/>
          </a:p>
        </p:txBody>
      </p:sp>
    </p:spTree>
    <p:extLst>
      <p:ext uri="{BB962C8B-B14F-4D97-AF65-F5344CB8AC3E}">
        <p14:creationId xmlns:p14="http://schemas.microsoft.com/office/powerpoint/2010/main" val="630408321"/>
      </p:ext>
    </p:extLst>
  </p:cSld>
  <p:clrMap bg1="lt1" tx1="dk1" bg2="lt2" tx2="dk2" accent1="accent1" accent2="accent2" accent3="accent3" accent4="accent4" accent5="accent5" accent6="accent6" hlink="hlink" folHlink="folHlink"/>
  <p:notesStyle>
    <a:lvl1pPr marL="0" algn="l" defTabSz="914354" rtl="0" eaLnBrk="1" latinLnBrk="0" hangingPunct="1">
      <a:defRPr sz="1100" kern="1200">
        <a:solidFill>
          <a:schemeClr val="tx1"/>
        </a:solidFill>
        <a:latin typeface="+mn-lt"/>
        <a:ea typeface="+mn-ea"/>
        <a:cs typeface="+mn-cs"/>
      </a:defRPr>
    </a:lvl1pPr>
    <a:lvl2pPr marL="457177" algn="l" defTabSz="914354" rtl="0" eaLnBrk="1" latinLnBrk="0" hangingPunct="1">
      <a:defRPr sz="1100" kern="1200">
        <a:solidFill>
          <a:schemeClr val="tx1"/>
        </a:solidFill>
        <a:latin typeface="+mn-lt"/>
        <a:ea typeface="+mn-ea"/>
        <a:cs typeface="+mn-cs"/>
      </a:defRPr>
    </a:lvl2pPr>
    <a:lvl3pPr marL="914354" algn="l" defTabSz="914354" rtl="0" eaLnBrk="1" latinLnBrk="0" hangingPunct="1">
      <a:defRPr sz="1100" kern="1200">
        <a:solidFill>
          <a:schemeClr val="tx1"/>
        </a:solidFill>
        <a:latin typeface="+mn-lt"/>
        <a:ea typeface="+mn-ea"/>
        <a:cs typeface="+mn-cs"/>
      </a:defRPr>
    </a:lvl3pPr>
    <a:lvl4pPr marL="1371531" algn="l" defTabSz="914354" rtl="0" eaLnBrk="1" latinLnBrk="0" hangingPunct="1">
      <a:defRPr sz="1100" kern="1200">
        <a:solidFill>
          <a:schemeClr val="tx1"/>
        </a:solidFill>
        <a:latin typeface="+mn-lt"/>
        <a:ea typeface="+mn-ea"/>
        <a:cs typeface="+mn-cs"/>
      </a:defRPr>
    </a:lvl4pPr>
    <a:lvl5pPr marL="1828709" algn="l" defTabSz="914354" rtl="0" eaLnBrk="1" latinLnBrk="0" hangingPunct="1">
      <a:defRPr sz="1100" kern="1200">
        <a:solidFill>
          <a:schemeClr val="tx1"/>
        </a:solidFill>
        <a:latin typeface="+mn-lt"/>
        <a:ea typeface="+mn-ea"/>
        <a:cs typeface="+mn-cs"/>
      </a:defRPr>
    </a:lvl5pPr>
    <a:lvl6pPr marL="2285886" algn="l" defTabSz="914354" rtl="0" eaLnBrk="1" latinLnBrk="0" hangingPunct="1">
      <a:defRPr sz="1100" kern="1200">
        <a:solidFill>
          <a:schemeClr val="tx1"/>
        </a:solidFill>
        <a:latin typeface="+mn-lt"/>
        <a:ea typeface="+mn-ea"/>
        <a:cs typeface="+mn-cs"/>
      </a:defRPr>
    </a:lvl6pPr>
    <a:lvl7pPr marL="2743063" algn="l" defTabSz="914354" rtl="0" eaLnBrk="1" latinLnBrk="0" hangingPunct="1">
      <a:defRPr sz="1100" kern="1200">
        <a:solidFill>
          <a:schemeClr val="tx1"/>
        </a:solidFill>
        <a:latin typeface="+mn-lt"/>
        <a:ea typeface="+mn-ea"/>
        <a:cs typeface="+mn-cs"/>
      </a:defRPr>
    </a:lvl7pPr>
    <a:lvl8pPr marL="3200240" algn="l" defTabSz="914354" rtl="0" eaLnBrk="1" latinLnBrk="0" hangingPunct="1">
      <a:defRPr sz="1100" kern="1200">
        <a:solidFill>
          <a:schemeClr val="tx1"/>
        </a:solidFill>
        <a:latin typeface="+mn-lt"/>
        <a:ea typeface="+mn-ea"/>
        <a:cs typeface="+mn-cs"/>
      </a:defRPr>
    </a:lvl8pPr>
    <a:lvl9pPr marL="3657417" algn="l" defTabSz="91435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2"/>
            <a:ext cx="12435840" cy="1764030"/>
          </a:xfrm>
        </p:spPr>
        <p:txBody>
          <a:bodyPr/>
          <a:lstStyle/>
          <a:p>
            <a:r>
              <a:rPr lang="en-US" smtClean="0"/>
              <a:t>Click to edit Master title style</a:t>
            </a:r>
            <a:endParaRPr lang="en-IN"/>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653077" indent="0" algn="ctr">
              <a:buNone/>
              <a:defRPr>
                <a:solidFill>
                  <a:schemeClr val="tx1">
                    <a:tint val="75000"/>
                  </a:schemeClr>
                </a:solidFill>
              </a:defRPr>
            </a:lvl2pPr>
            <a:lvl3pPr marL="1306155" indent="0" algn="ctr">
              <a:buNone/>
              <a:defRPr>
                <a:solidFill>
                  <a:schemeClr val="tx1">
                    <a:tint val="75000"/>
                  </a:schemeClr>
                </a:solidFill>
              </a:defRPr>
            </a:lvl3pPr>
            <a:lvl4pPr marL="1959233" indent="0" algn="ctr">
              <a:buNone/>
              <a:defRPr>
                <a:solidFill>
                  <a:schemeClr val="tx1">
                    <a:tint val="75000"/>
                  </a:schemeClr>
                </a:solidFill>
              </a:defRPr>
            </a:lvl4pPr>
            <a:lvl5pPr marL="2612311" indent="0" algn="ctr">
              <a:buNone/>
              <a:defRPr>
                <a:solidFill>
                  <a:schemeClr val="tx1">
                    <a:tint val="75000"/>
                  </a:schemeClr>
                </a:solidFill>
              </a:defRPr>
            </a:lvl5pPr>
            <a:lvl6pPr marL="3265388" indent="0" algn="ctr">
              <a:buNone/>
              <a:defRPr>
                <a:solidFill>
                  <a:schemeClr val="tx1">
                    <a:tint val="75000"/>
                  </a:schemeClr>
                </a:solidFill>
              </a:defRPr>
            </a:lvl6pPr>
            <a:lvl7pPr marL="3918465" indent="0" algn="ctr">
              <a:buNone/>
              <a:defRPr>
                <a:solidFill>
                  <a:schemeClr val="tx1">
                    <a:tint val="75000"/>
                  </a:schemeClr>
                </a:solidFill>
              </a:defRPr>
            </a:lvl7pPr>
            <a:lvl8pPr marL="4571543" indent="0" algn="ctr">
              <a:buNone/>
              <a:defRPr>
                <a:solidFill>
                  <a:schemeClr val="tx1">
                    <a:tint val="75000"/>
                  </a:schemeClr>
                </a:solidFill>
              </a:defRPr>
            </a:lvl8pPr>
            <a:lvl9pPr marL="522462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7714914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21035197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972280" y="396240"/>
            <a:ext cx="5265421" cy="8425816"/>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1170943" y="396240"/>
            <a:ext cx="15557499" cy="842581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15843693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D54A1079-1228-465B-90C4-EE17A2BF9E29}" type="datetimeFigureOut">
              <a:rPr lang="en-IN" smtClean="0"/>
              <a:t>14-11-2024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17499786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2"/>
            <a:ext cx="12435840" cy="1634490"/>
          </a:xfrm>
        </p:spPr>
        <p:txBody>
          <a:bodyPr anchor="t"/>
          <a:lstStyle>
            <a:lvl1pPr algn="l">
              <a:defRPr sz="5700" b="1" cap="all"/>
            </a:lvl1pPr>
          </a:lstStyle>
          <a:p>
            <a:r>
              <a:rPr lang="en-US" smtClean="0"/>
              <a:t>Click to edit Master title style</a:t>
            </a:r>
            <a:endParaRPr lang="en-IN"/>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900">
                <a:solidFill>
                  <a:schemeClr val="tx1">
                    <a:tint val="75000"/>
                  </a:schemeClr>
                </a:solidFill>
              </a:defRPr>
            </a:lvl1pPr>
            <a:lvl2pPr marL="653077" indent="0">
              <a:buNone/>
              <a:defRPr sz="2600">
                <a:solidFill>
                  <a:schemeClr val="tx1">
                    <a:tint val="75000"/>
                  </a:schemeClr>
                </a:solidFill>
              </a:defRPr>
            </a:lvl2pPr>
            <a:lvl3pPr marL="1306155" indent="0">
              <a:buNone/>
              <a:defRPr sz="2300">
                <a:solidFill>
                  <a:schemeClr val="tx1">
                    <a:tint val="75000"/>
                  </a:schemeClr>
                </a:solidFill>
              </a:defRPr>
            </a:lvl3pPr>
            <a:lvl4pPr marL="1959233" indent="0">
              <a:buNone/>
              <a:defRPr sz="2000">
                <a:solidFill>
                  <a:schemeClr val="tx1">
                    <a:tint val="75000"/>
                  </a:schemeClr>
                </a:solidFill>
              </a:defRPr>
            </a:lvl4pPr>
            <a:lvl5pPr marL="2612311" indent="0">
              <a:buNone/>
              <a:defRPr sz="2000">
                <a:solidFill>
                  <a:schemeClr val="tx1">
                    <a:tint val="75000"/>
                  </a:schemeClr>
                </a:solidFill>
              </a:defRPr>
            </a:lvl5pPr>
            <a:lvl6pPr marL="3265388" indent="0">
              <a:buNone/>
              <a:defRPr sz="2000">
                <a:solidFill>
                  <a:schemeClr val="tx1">
                    <a:tint val="75000"/>
                  </a:schemeClr>
                </a:solidFill>
              </a:defRPr>
            </a:lvl6pPr>
            <a:lvl7pPr marL="3918465" indent="0">
              <a:buNone/>
              <a:defRPr sz="2000">
                <a:solidFill>
                  <a:schemeClr val="tx1">
                    <a:tint val="75000"/>
                  </a:schemeClr>
                </a:solidFill>
              </a:defRPr>
            </a:lvl7pPr>
            <a:lvl8pPr marL="4571543" indent="0">
              <a:buNone/>
              <a:defRPr sz="2000">
                <a:solidFill>
                  <a:schemeClr val="tx1">
                    <a:tint val="75000"/>
                  </a:schemeClr>
                </a:solidFill>
              </a:defRPr>
            </a:lvl8pPr>
            <a:lvl9pPr marL="5224620" indent="0">
              <a:buNone/>
              <a:defRPr sz="2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54A1079-1228-465B-90C4-EE17A2BF9E29}" type="datetimeFigureOut">
              <a:rPr lang="en-IN" smtClean="0"/>
              <a:t>14-11-2024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30411271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1170941" y="2305050"/>
            <a:ext cx="10411459"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11826242" y="2305050"/>
            <a:ext cx="10411461"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D54A1079-1228-465B-90C4-EE17A2BF9E29}" type="datetimeFigureOut">
              <a:rPr lang="en-IN" smtClean="0"/>
              <a:t>14-11-2024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1409341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3167360" cy="1371600"/>
          </a:xfrm>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3077" indent="0">
              <a:buNone/>
              <a:defRPr sz="2900" b="1"/>
            </a:lvl2pPr>
            <a:lvl3pPr marL="1306155" indent="0">
              <a:buNone/>
              <a:defRPr sz="2600" b="1"/>
            </a:lvl3pPr>
            <a:lvl4pPr marL="1959233" indent="0">
              <a:buNone/>
              <a:defRPr sz="2300" b="1"/>
            </a:lvl4pPr>
            <a:lvl5pPr marL="2612311" indent="0">
              <a:buNone/>
              <a:defRPr sz="2300" b="1"/>
            </a:lvl5pPr>
            <a:lvl6pPr marL="3265388" indent="0">
              <a:buNone/>
              <a:defRPr sz="2300" b="1"/>
            </a:lvl6pPr>
            <a:lvl7pPr marL="3918465" indent="0">
              <a:buNone/>
              <a:defRPr sz="2300" b="1"/>
            </a:lvl7pPr>
            <a:lvl8pPr marL="4571543" indent="0">
              <a:buNone/>
              <a:defRPr sz="2300" b="1"/>
            </a:lvl8pPr>
            <a:lvl9pPr marL="5224620" indent="0">
              <a:buNone/>
              <a:defRPr sz="2300" b="1"/>
            </a:lvl9pPr>
          </a:lstStyle>
          <a:p>
            <a:pPr lvl="0"/>
            <a:r>
              <a:rPr lang="en-US" smtClean="0"/>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7432042" y="1842136"/>
            <a:ext cx="6466840" cy="767714"/>
          </a:xfrm>
        </p:spPr>
        <p:txBody>
          <a:bodyPr anchor="b"/>
          <a:lstStyle>
            <a:lvl1pPr marL="0" indent="0">
              <a:buNone/>
              <a:defRPr sz="3400" b="1"/>
            </a:lvl1pPr>
            <a:lvl2pPr marL="653077" indent="0">
              <a:buNone/>
              <a:defRPr sz="2900" b="1"/>
            </a:lvl2pPr>
            <a:lvl3pPr marL="1306155" indent="0">
              <a:buNone/>
              <a:defRPr sz="2600" b="1"/>
            </a:lvl3pPr>
            <a:lvl4pPr marL="1959233" indent="0">
              <a:buNone/>
              <a:defRPr sz="2300" b="1"/>
            </a:lvl4pPr>
            <a:lvl5pPr marL="2612311" indent="0">
              <a:buNone/>
              <a:defRPr sz="2300" b="1"/>
            </a:lvl5pPr>
            <a:lvl6pPr marL="3265388" indent="0">
              <a:buNone/>
              <a:defRPr sz="2300" b="1"/>
            </a:lvl6pPr>
            <a:lvl7pPr marL="3918465" indent="0">
              <a:buNone/>
              <a:defRPr sz="2300" b="1"/>
            </a:lvl7pPr>
            <a:lvl8pPr marL="4571543" indent="0">
              <a:buNone/>
              <a:defRPr sz="2300" b="1"/>
            </a:lvl8pPr>
            <a:lvl9pPr marL="5224620" indent="0">
              <a:buNone/>
              <a:defRPr sz="2300" b="1"/>
            </a:lvl9pPr>
          </a:lstStyle>
          <a:p>
            <a:pPr lvl="0"/>
            <a:r>
              <a:rPr lang="en-US" smtClean="0"/>
              <a:t>Click to edit Master text styles</a:t>
            </a:r>
          </a:p>
        </p:txBody>
      </p:sp>
      <p:sp>
        <p:nvSpPr>
          <p:cNvPr id="6" name="Content Placeholder 5"/>
          <p:cNvSpPr>
            <a:spLocks noGrp="1"/>
          </p:cNvSpPr>
          <p:nvPr>
            <p:ph sz="quarter" idx="4"/>
          </p:nvPr>
        </p:nvSpPr>
        <p:spPr>
          <a:xfrm>
            <a:off x="7432042"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54A1079-1228-465B-90C4-EE17A2BF9E29}" type="datetimeFigureOut">
              <a:rPr lang="en-IN" smtClean="0"/>
              <a:t>14-11-2024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3381540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D54A1079-1228-465B-90C4-EE17A2BF9E29}" type="datetimeFigureOut">
              <a:rPr lang="en-IN" smtClean="0"/>
              <a:t>14-11-2024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81899059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4A1079-1228-465B-90C4-EE17A2BF9E29}" type="datetimeFigureOut">
              <a:rPr lang="en-IN" smtClean="0"/>
              <a:t>14-11-2024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335940963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2" y="327660"/>
            <a:ext cx="4813301" cy="1394460"/>
          </a:xfrm>
        </p:spPr>
        <p:txBody>
          <a:bodyPr anchor="b"/>
          <a:lstStyle>
            <a:lvl1pPr algn="l">
              <a:defRPr sz="2900" b="1"/>
            </a:lvl1pPr>
          </a:lstStyle>
          <a:p>
            <a:r>
              <a:rPr lang="en-US" smtClean="0"/>
              <a:t>Click to edit Master title style</a:t>
            </a:r>
            <a:endParaRPr lang="en-IN"/>
          </a:p>
        </p:txBody>
      </p:sp>
      <p:sp>
        <p:nvSpPr>
          <p:cNvPr id="3" name="Content Placeholder 2"/>
          <p:cNvSpPr>
            <a:spLocks noGrp="1"/>
          </p:cNvSpPr>
          <p:nvPr>
            <p:ph idx="1"/>
          </p:nvPr>
        </p:nvSpPr>
        <p:spPr>
          <a:xfrm>
            <a:off x="5720080" y="327660"/>
            <a:ext cx="8178800" cy="7023736"/>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731522" y="1722120"/>
            <a:ext cx="4813301" cy="5629276"/>
          </a:xfrm>
        </p:spPr>
        <p:txBody>
          <a:bodyPr/>
          <a:lstStyle>
            <a:lvl1pPr marL="0" indent="0">
              <a:buNone/>
              <a:defRPr sz="2000"/>
            </a:lvl1pPr>
            <a:lvl2pPr marL="653077" indent="0">
              <a:buNone/>
              <a:defRPr sz="1700"/>
            </a:lvl2pPr>
            <a:lvl3pPr marL="1306155" indent="0">
              <a:buNone/>
              <a:defRPr sz="1400"/>
            </a:lvl3pPr>
            <a:lvl4pPr marL="1959233" indent="0">
              <a:buNone/>
              <a:defRPr sz="1300"/>
            </a:lvl4pPr>
            <a:lvl5pPr marL="2612311" indent="0">
              <a:buNone/>
              <a:defRPr sz="1300"/>
            </a:lvl5pPr>
            <a:lvl6pPr marL="3265388" indent="0">
              <a:buNone/>
              <a:defRPr sz="1300"/>
            </a:lvl6pPr>
            <a:lvl7pPr marL="3918465" indent="0">
              <a:buNone/>
              <a:defRPr sz="1300"/>
            </a:lvl7pPr>
            <a:lvl8pPr marL="4571543" indent="0">
              <a:buNone/>
              <a:defRPr sz="1300"/>
            </a:lvl8pPr>
            <a:lvl9pPr marL="5224620"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4A1079-1228-465B-90C4-EE17A2BF9E29}" type="datetimeFigureOut">
              <a:rPr lang="en-IN" smtClean="0"/>
              <a:t>14-11-2024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7329357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900" b="1"/>
            </a:lvl1pPr>
          </a:lstStyle>
          <a:p>
            <a:r>
              <a:rPr lang="en-US" smtClean="0"/>
              <a:t>Click to edit Master title style</a:t>
            </a:r>
            <a:endParaRPr lang="en-IN"/>
          </a:p>
        </p:txBody>
      </p:sp>
      <p:sp>
        <p:nvSpPr>
          <p:cNvPr id="3" name="Picture Placeholder 2"/>
          <p:cNvSpPr>
            <a:spLocks noGrp="1"/>
          </p:cNvSpPr>
          <p:nvPr>
            <p:ph type="pic" idx="1"/>
          </p:nvPr>
        </p:nvSpPr>
        <p:spPr>
          <a:xfrm>
            <a:off x="2867661" y="735330"/>
            <a:ext cx="8778240" cy="4937760"/>
          </a:xfrm>
        </p:spPr>
        <p:txBody>
          <a:bodyPr/>
          <a:lstStyle>
            <a:lvl1pPr marL="0" indent="0">
              <a:buNone/>
              <a:defRPr sz="4600"/>
            </a:lvl1pPr>
            <a:lvl2pPr marL="653077" indent="0">
              <a:buNone/>
              <a:defRPr sz="4000"/>
            </a:lvl2pPr>
            <a:lvl3pPr marL="1306155" indent="0">
              <a:buNone/>
              <a:defRPr sz="3400"/>
            </a:lvl3pPr>
            <a:lvl4pPr marL="1959233" indent="0">
              <a:buNone/>
              <a:defRPr sz="2900"/>
            </a:lvl4pPr>
            <a:lvl5pPr marL="2612311" indent="0">
              <a:buNone/>
              <a:defRPr sz="2900"/>
            </a:lvl5pPr>
            <a:lvl6pPr marL="3265388" indent="0">
              <a:buNone/>
              <a:defRPr sz="2900"/>
            </a:lvl6pPr>
            <a:lvl7pPr marL="3918465" indent="0">
              <a:buNone/>
              <a:defRPr sz="2900"/>
            </a:lvl7pPr>
            <a:lvl8pPr marL="4571543" indent="0">
              <a:buNone/>
              <a:defRPr sz="2900"/>
            </a:lvl8pPr>
            <a:lvl9pPr marL="5224620" indent="0">
              <a:buNone/>
              <a:defRPr sz="2900"/>
            </a:lvl9pPr>
          </a:lstStyle>
          <a:p>
            <a:endParaRPr lang="en-IN"/>
          </a:p>
        </p:txBody>
      </p:sp>
      <p:sp>
        <p:nvSpPr>
          <p:cNvPr id="4" name="Text Placeholder 3"/>
          <p:cNvSpPr>
            <a:spLocks noGrp="1"/>
          </p:cNvSpPr>
          <p:nvPr>
            <p:ph type="body" sz="half" idx="2"/>
          </p:nvPr>
        </p:nvSpPr>
        <p:spPr>
          <a:xfrm>
            <a:off x="2867661" y="6440806"/>
            <a:ext cx="8778240" cy="965834"/>
          </a:xfrm>
        </p:spPr>
        <p:txBody>
          <a:bodyPr/>
          <a:lstStyle>
            <a:lvl1pPr marL="0" indent="0">
              <a:buNone/>
              <a:defRPr sz="2000"/>
            </a:lvl1pPr>
            <a:lvl2pPr marL="653077" indent="0">
              <a:buNone/>
              <a:defRPr sz="1700"/>
            </a:lvl2pPr>
            <a:lvl3pPr marL="1306155" indent="0">
              <a:buNone/>
              <a:defRPr sz="1400"/>
            </a:lvl3pPr>
            <a:lvl4pPr marL="1959233" indent="0">
              <a:buNone/>
              <a:defRPr sz="1300"/>
            </a:lvl4pPr>
            <a:lvl5pPr marL="2612311" indent="0">
              <a:buNone/>
              <a:defRPr sz="1300"/>
            </a:lvl5pPr>
            <a:lvl6pPr marL="3265388" indent="0">
              <a:buNone/>
              <a:defRPr sz="1300"/>
            </a:lvl6pPr>
            <a:lvl7pPr marL="3918465" indent="0">
              <a:buNone/>
              <a:defRPr sz="1300"/>
            </a:lvl7pPr>
            <a:lvl8pPr marL="4571543" indent="0">
              <a:buNone/>
              <a:defRPr sz="1300"/>
            </a:lvl8pPr>
            <a:lvl9pPr marL="5224620"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54A1079-1228-465B-90C4-EE17A2BF9E29}" type="datetimeFigureOut">
              <a:rPr lang="en-IN" smtClean="0"/>
              <a:t>14-11-2024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CC6AD36-0EE4-43CE-9C4B-F6E21C367711}" type="slidenum">
              <a:rPr lang="en-IN" smtClean="0"/>
              <a:t>‹#›</a:t>
            </a:fld>
            <a:endParaRPr lang="en-IN"/>
          </a:p>
        </p:txBody>
      </p:sp>
    </p:spTree>
    <p:extLst>
      <p:ext uri="{BB962C8B-B14F-4D97-AF65-F5344CB8AC3E}">
        <p14:creationId xmlns:p14="http://schemas.microsoft.com/office/powerpoint/2010/main" val="424087757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329566"/>
            <a:ext cx="13167360" cy="1371600"/>
          </a:xfrm>
          <a:prstGeom prst="rect">
            <a:avLst/>
          </a:prstGeom>
        </p:spPr>
        <p:txBody>
          <a:bodyPr vert="horz" lIns="130615" tIns="65308" rIns="130615" bIns="65308"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731520" y="1920240"/>
            <a:ext cx="13167360" cy="5431156"/>
          </a:xfrm>
          <a:prstGeom prst="rect">
            <a:avLst/>
          </a:prstGeom>
        </p:spPr>
        <p:txBody>
          <a:bodyPr vert="horz" lIns="130615" tIns="65308" rIns="130615" bIns="65308"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731520" y="7627622"/>
            <a:ext cx="3413760" cy="438150"/>
          </a:xfrm>
          <a:prstGeom prst="rect">
            <a:avLst/>
          </a:prstGeom>
        </p:spPr>
        <p:txBody>
          <a:bodyPr vert="horz" lIns="130615" tIns="65308" rIns="130615" bIns="65308" rtlCol="0" anchor="ctr"/>
          <a:lstStyle>
            <a:lvl1pPr algn="l">
              <a:defRPr sz="1700">
                <a:solidFill>
                  <a:schemeClr val="tx1">
                    <a:tint val="75000"/>
                  </a:schemeClr>
                </a:solidFill>
              </a:defRPr>
            </a:lvl1pPr>
          </a:lstStyle>
          <a:p>
            <a:fld id="{D54A1079-1228-465B-90C4-EE17A2BF9E29}" type="datetimeFigureOut">
              <a:rPr lang="en-IN" smtClean="0"/>
              <a:t>14-11-2024</a:t>
            </a:fld>
            <a:endParaRPr lang="en-IN"/>
          </a:p>
        </p:txBody>
      </p:sp>
      <p:sp>
        <p:nvSpPr>
          <p:cNvPr id="5" name="Footer Placeholder 4"/>
          <p:cNvSpPr>
            <a:spLocks noGrp="1"/>
          </p:cNvSpPr>
          <p:nvPr>
            <p:ph type="ftr" sz="quarter" idx="3"/>
          </p:nvPr>
        </p:nvSpPr>
        <p:spPr>
          <a:xfrm>
            <a:off x="4998720" y="7627622"/>
            <a:ext cx="4632960" cy="438150"/>
          </a:xfrm>
          <a:prstGeom prst="rect">
            <a:avLst/>
          </a:prstGeom>
        </p:spPr>
        <p:txBody>
          <a:bodyPr vert="horz" lIns="130615" tIns="65308" rIns="130615" bIns="65308" rtlCol="0" anchor="ctr"/>
          <a:lstStyle>
            <a:lvl1pPr algn="ctr">
              <a:defRPr sz="17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485120" y="7627622"/>
            <a:ext cx="3413760" cy="438150"/>
          </a:xfrm>
          <a:prstGeom prst="rect">
            <a:avLst/>
          </a:prstGeom>
        </p:spPr>
        <p:txBody>
          <a:bodyPr vert="horz" lIns="130615" tIns="65308" rIns="130615" bIns="65308" rtlCol="0" anchor="ctr"/>
          <a:lstStyle>
            <a:lvl1pPr algn="r">
              <a:defRPr sz="1700">
                <a:solidFill>
                  <a:schemeClr val="tx1">
                    <a:tint val="75000"/>
                  </a:schemeClr>
                </a:solidFill>
              </a:defRPr>
            </a:lvl1pPr>
          </a:lstStyle>
          <a:p>
            <a:fld id="{CCC6AD36-0EE4-43CE-9C4B-F6E21C367711}" type="slidenum">
              <a:rPr lang="en-IN" smtClean="0"/>
              <a:t>‹#›</a:t>
            </a:fld>
            <a:endParaRPr lang="en-IN"/>
          </a:p>
        </p:txBody>
      </p:sp>
    </p:spTree>
    <p:extLst>
      <p:ext uri="{BB962C8B-B14F-4D97-AF65-F5344CB8AC3E}">
        <p14:creationId xmlns:p14="http://schemas.microsoft.com/office/powerpoint/2010/main" val="966620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hf sldNum="0" hdr="0" ftr="0" dt="0"/>
  <p:txStyles>
    <p:titleStyle>
      <a:lvl1pPr algn="ctr" defTabSz="1306155" rtl="0" eaLnBrk="1" latinLnBrk="0" hangingPunct="1">
        <a:spcBef>
          <a:spcPct val="0"/>
        </a:spcBef>
        <a:buNone/>
        <a:defRPr sz="6300" kern="1200">
          <a:solidFill>
            <a:schemeClr val="tx1"/>
          </a:solidFill>
          <a:latin typeface="+mj-lt"/>
          <a:ea typeface="+mj-ea"/>
          <a:cs typeface="+mj-cs"/>
        </a:defRPr>
      </a:lvl1pPr>
    </p:titleStyle>
    <p:bodyStyle>
      <a:lvl1pPr marL="489808" indent="-489808" algn="l" defTabSz="1306155" rtl="0" eaLnBrk="1" latinLnBrk="0" hangingPunct="1">
        <a:spcBef>
          <a:spcPct val="20000"/>
        </a:spcBef>
        <a:buFont typeface="Arial" pitchFamily="34" charset="0"/>
        <a:buChar char="•"/>
        <a:defRPr sz="4600" kern="1200">
          <a:solidFill>
            <a:schemeClr val="tx1"/>
          </a:solidFill>
          <a:latin typeface="+mn-lt"/>
          <a:ea typeface="+mn-ea"/>
          <a:cs typeface="+mn-cs"/>
        </a:defRPr>
      </a:lvl1pPr>
      <a:lvl2pPr marL="1061251" indent="-408174" algn="l" defTabSz="1306155" rtl="0" eaLnBrk="1" latinLnBrk="0" hangingPunct="1">
        <a:spcBef>
          <a:spcPct val="20000"/>
        </a:spcBef>
        <a:buFont typeface="Arial" pitchFamily="34" charset="0"/>
        <a:buChar char="–"/>
        <a:defRPr sz="4000" kern="1200">
          <a:solidFill>
            <a:schemeClr val="tx1"/>
          </a:solidFill>
          <a:latin typeface="+mn-lt"/>
          <a:ea typeface="+mn-ea"/>
          <a:cs typeface="+mn-cs"/>
        </a:defRPr>
      </a:lvl2pPr>
      <a:lvl3pPr marL="1632694" indent="-326539" algn="l" defTabSz="1306155" rtl="0" eaLnBrk="1" latinLnBrk="0" hangingPunct="1">
        <a:spcBef>
          <a:spcPct val="20000"/>
        </a:spcBef>
        <a:buFont typeface="Arial" pitchFamily="34" charset="0"/>
        <a:buChar char="•"/>
        <a:defRPr sz="3400" kern="1200">
          <a:solidFill>
            <a:schemeClr val="tx1"/>
          </a:solidFill>
          <a:latin typeface="+mn-lt"/>
          <a:ea typeface="+mn-ea"/>
          <a:cs typeface="+mn-cs"/>
        </a:defRPr>
      </a:lvl3pPr>
      <a:lvl4pPr marL="2285771"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4pPr>
      <a:lvl5pPr marL="2938849"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5pPr>
      <a:lvl6pPr marL="3591926"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6pPr>
      <a:lvl7pPr marL="4245003"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7pPr>
      <a:lvl8pPr marL="4898082"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8pPr>
      <a:lvl9pPr marL="5551160" indent="-326539" algn="l" defTabSz="1306155" rtl="0" eaLnBrk="1" latinLnBrk="0" hangingPunct="1">
        <a:spcBef>
          <a:spcPct val="20000"/>
        </a:spcBef>
        <a:buFont typeface="Arial" pitchFamily="34" charset="0"/>
        <a:buChar char="•"/>
        <a:defRPr sz="2900" kern="1200">
          <a:solidFill>
            <a:schemeClr val="tx1"/>
          </a:solidFill>
          <a:latin typeface="+mn-lt"/>
          <a:ea typeface="+mn-ea"/>
          <a:cs typeface="+mn-cs"/>
        </a:defRPr>
      </a:lvl9pPr>
    </p:bodyStyle>
    <p:otherStyle>
      <a:defPPr>
        <a:defRPr lang="en-US"/>
      </a:defPPr>
      <a:lvl1pPr marL="0" algn="l" defTabSz="1306155" rtl="0" eaLnBrk="1" latinLnBrk="0" hangingPunct="1">
        <a:defRPr sz="2600" kern="1200">
          <a:solidFill>
            <a:schemeClr val="tx1"/>
          </a:solidFill>
          <a:latin typeface="+mn-lt"/>
          <a:ea typeface="+mn-ea"/>
          <a:cs typeface="+mn-cs"/>
        </a:defRPr>
      </a:lvl1pPr>
      <a:lvl2pPr marL="653077" algn="l" defTabSz="1306155" rtl="0" eaLnBrk="1" latinLnBrk="0" hangingPunct="1">
        <a:defRPr sz="2600" kern="1200">
          <a:solidFill>
            <a:schemeClr val="tx1"/>
          </a:solidFill>
          <a:latin typeface="+mn-lt"/>
          <a:ea typeface="+mn-ea"/>
          <a:cs typeface="+mn-cs"/>
        </a:defRPr>
      </a:lvl2pPr>
      <a:lvl3pPr marL="1306155" algn="l" defTabSz="1306155" rtl="0" eaLnBrk="1" latinLnBrk="0" hangingPunct="1">
        <a:defRPr sz="2600" kern="1200">
          <a:solidFill>
            <a:schemeClr val="tx1"/>
          </a:solidFill>
          <a:latin typeface="+mn-lt"/>
          <a:ea typeface="+mn-ea"/>
          <a:cs typeface="+mn-cs"/>
        </a:defRPr>
      </a:lvl3pPr>
      <a:lvl4pPr marL="1959233" algn="l" defTabSz="1306155" rtl="0" eaLnBrk="1" latinLnBrk="0" hangingPunct="1">
        <a:defRPr sz="2600" kern="1200">
          <a:solidFill>
            <a:schemeClr val="tx1"/>
          </a:solidFill>
          <a:latin typeface="+mn-lt"/>
          <a:ea typeface="+mn-ea"/>
          <a:cs typeface="+mn-cs"/>
        </a:defRPr>
      </a:lvl4pPr>
      <a:lvl5pPr marL="2612311" algn="l" defTabSz="1306155" rtl="0" eaLnBrk="1" latinLnBrk="0" hangingPunct="1">
        <a:defRPr sz="2600" kern="1200">
          <a:solidFill>
            <a:schemeClr val="tx1"/>
          </a:solidFill>
          <a:latin typeface="+mn-lt"/>
          <a:ea typeface="+mn-ea"/>
          <a:cs typeface="+mn-cs"/>
        </a:defRPr>
      </a:lvl5pPr>
      <a:lvl6pPr marL="3265388" algn="l" defTabSz="1306155" rtl="0" eaLnBrk="1" latinLnBrk="0" hangingPunct="1">
        <a:defRPr sz="2600" kern="1200">
          <a:solidFill>
            <a:schemeClr val="tx1"/>
          </a:solidFill>
          <a:latin typeface="+mn-lt"/>
          <a:ea typeface="+mn-ea"/>
          <a:cs typeface="+mn-cs"/>
        </a:defRPr>
      </a:lvl6pPr>
      <a:lvl7pPr marL="3918465" algn="l" defTabSz="1306155" rtl="0" eaLnBrk="1" latinLnBrk="0" hangingPunct="1">
        <a:defRPr sz="2600" kern="1200">
          <a:solidFill>
            <a:schemeClr val="tx1"/>
          </a:solidFill>
          <a:latin typeface="+mn-lt"/>
          <a:ea typeface="+mn-ea"/>
          <a:cs typeface="+mn-cs"/>
        </a:defRPr>
      </a:lvl7pPr>
      <a:lvl8pPr marL="4571543" algn="l" defTabSz="1306155" rtl="0" eaLnBrk="1" latinLnBrk="0" hangingPunct="1">
        <a:defRPr sz="2600" kern="1200">
          <a:solidFill>
            <a:schemeClr val="tx1"/>
          </a:solidFill>
          <a:latin typeface="+mn-lt"/>
          <a:ea typeface="+mn-ea"/>
          <a:cs typeface="+mn-cs"/>
        </a:defRPr>
      </a:lvl8pPr>
      <a:lvl9pPr marL="5224620" algn="l" defTabSz="1306155"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2554725"/>
            <a:ext cx="7556421" cy="2054066"/>
          </a:xfrm>
          <a:prstGeom prst="rect">
            <a:avLst/>
          </a:prstGeom>
          <a:noFill/>
          <a:ln/>
        </p:spPr>
        <p:txBody>
          <a:bodyPr wrap="square" lIns="0" tIns="0" rIns="0" bIns="0" rtlCol="0" anchor="t"/>
          <a:lstStyle/>
          <a:p>
            <a:pPr>
              <a:lnSpc>
                <a:spcPts val="8050"/>
              </a:lnSpc>
            </a:pPr>
            <a:r>
              <a:rPr lang="en-US" sz="6400" dirty="0">
                <a:solidFill>
                  <a:srgbClr val="020202"/>
                </a:solidFill>
                <a:latin typeface="PT Serif" pitchFamily="34" charset="0"/>
                <a:ea typeface="PT Serif" pitchFamily="34" charset="-122"/>
                <a:cs typeface="PT Serif" pitchFamily="34" charset="-120"/>
              </a:rPr>
              <a:t>Adaptive Email Client App</a:t>
            </a:r>
            <a:endParaRPr lang="en-US" sz="6400" dirty="0"/>
          </a:p>
        </p:txBody>
      </p:sp>
      <p:sp>
        <p:nvSpPr>
          <p:cNvPr id="4" name="Text 1"/>
          <p:cNvSpPr/>
          <p:nvPr/>
        </p:nvSpPr>
        <p:spPr>
          <a:xfrm>
            <a:off x="5934270" y="4948951"/>
            <a:ext cx="8014996" cy="2170306"/>
          </a:xfrm>
          <a:prstGeom prst="rect">
            <a:avLst/>
          </a:prstGeom>
          <a:noFill/>
          <a:ln/>
        </p:spPr>
        <p:txBody>
          <a:bodyPr wrap="square" lIns="0" tIns="0" rIns="0" bIns="0" rtlCol="0" anchor="t"/>
          <a:lstStyle/>
          <a:p>
            <a:pPr>
              <a:lnSpc>
                <a:spcPts val="2850"/>
              </a:lnSpc>
            </a:pPr>
            <a:r>
              <a:rPr lang="en-US" sz="2800" b="1" dirty="0" smtClean="0">
                <a:solidFill>
                  <a:srgbClr val="383838"/>
                </a:solidFill>
                <a:latin typeface="Times New Roman" pitchFamily="18" charset="0"/>
                <a:ea typeface="DM Sans" pitchFamily="34" charset="-122"/>
                <a:cs typeface="Times New Roman" pitchFamily="18" charset="0"/>
              </a:rPr>
              <a:t>Team members :</a:t>
            </a:r>
          </a:p>
          <a:p>
            <a:pPr>
              <a:lnSpc>
                <a:spcPts val="2850"/>
              </a:lnSpc>
            </a:pPr>
            <a:r>
              <a:rPr lang="en-US" sz="1700" dirty="0" smtClean="0">
                <a:solidFill>
                  <a:srgbClr val="383838"/>
                </a:solidFill>
                <a:latin typeface="DM Sans" pitchFamily="34" charset="0"/>
                <a:ea typeface="DM Sans" pitchFamily="34" charset="-122"/>
                <a:cs typeface="DM Sans" pitchFamily="34" charset="-120"/>
              </a:rPr>
              <a:t>                        V.CHANDRU(</a:t>
            </a:r>
            <a:r>
              <a:rPr lang="en-IN" sz="1800" dirty="0" smtClean="0"/>
              <a:t>D733BD5CA22B9DAB2BE4F49C2539DEF0)</a:t>
            </a:r>
            <a:endParaRPr lang="en-US" sz="1700" dirty="0" smtClean="0">
              <a:solidFill>
                <a:srgbClr val="383838"/>
              </a:solidFill>
              <a:latin typeface="DM Sans" pitchFamily="34" charset="0"/>
              <a:ea typeface="DM Sans" pitchFamily="34" charset="-122"/>
              <a:cs typeface="DM Sans" pitchFamily="34" charset="-120"/>
            </a:endParaRPr>
          </a:p>
          <a:p>
            <a:pPr>
              <a:lnSpc>
                <a:spcPts val="2850"/>
              </a:lnSpc>
            </a:pPr>
            <a:r>
              <a:rPr lang="en-US" sz="1700" dirty="0" smtClean="0">
                <a:solidFill>
                  <a:srgbClr val="383838"/>
                </a:solidFill>
                <a:latin typeface="DM Sans" pitchFamily="34" charset="0"/>
              </a:rPr>
              <a:t>                        B.BALAJI(</a:t>
            </a:r>
            <a:r>
              <a:rPr lang="en-IN" sz="1800" b="1" dirty="0"/>
              <a:t> </a:t>
            </a:r>
            <a:r>
              <a:rPr lang="en-IN" sz="1800" dirty="0" smtClean="0"/>
              <a:t>B4E3B06C6EAC8FE86014894E7BA58F92)</a:t>
            </a:r>
            <a:endParaRPr lang="en-US" sz="1700" dirty="0" smtClean="0">
              <a:solidFill>
                <a:srgbClr val="383838"/>
              </a:solidFill>
              <a:latin typeface="DM Sans" pitchFamily="34" charset="0"/>
            </a:endParaRPr>
          </a:p>
          <a:p>
            <a:pPr>
              <a:lnSpc>
                <a:spcPts val="2850"/>
              </a:lnSpc>
            </a:pPr>
            <a:r>
              <a:rPr lang="en-US" sz="1700" dirty="0" smtClean="0">
                <a:solidFill>
                  <a:srgbClr val="383838"/>
                </a:solidFill>
                <a:latin typeface="DM Sans" pitchFamily="34" charset="0"/>
              </a:rPr>
              <a:t>                        </a:t>
            </a:r>
            <a:r>
              <a:rPr lang="en-US" sz="1700" dirty="0">
                <a:solidFill>
                  <a:srgbClr val="383838"/>
                </a:solidFill>
                <a:latin typeface="DM Sans" pitchFamily="34" charset="0"/>
              </a:rPr>
              <a:t>G.CHANDRU(</a:t>
            </a:r>
            <a:r>
              <a:rPr lang="en-US" sz="1700" dirty="0">
                <a:latin typeface="DM Sans" pitchFamily="34" charset="0"/>
              </a:rPr>
              <a:t>C9D53490DD0BF4A806E4143CB4977827</a:t>
            </a:r>
            <a:r>
              <a:rPr lang="en-IN" sz="1800" dirty="0"/>
              <a:t> </a:t>
            </a:r>
            <a:r>
              <a:rPr lang="en-IN" sz="1800" dirty="0" smtClean="0"/>
              <a:t>)</a:t>
            </a:r>
            <a:endParaRPr lang="en-US" sz="1700" dirty="0" smtClean="0">
              <a:solidFill>
                <a:srgbClr val="383838"/>
              </a:solidFill>
              <a:latin typeface="DM Sans" pitchFamily="34" charset="0"/>
            </a:endParaRPr>
          </a:p>
          <a:p>
            <a:pPr>
              <a:lnSpc>
                <a:spcPts val="2850"/>
              </a:lnSpc>
            </a:pPr>
            <a:r>
              <a:rPr lang="en-US" sz="1700" dirty="0">
                <a:solidFill>
                  <a:srgbClr val="383838"/>
                </a:solidFill>
                <a:latin typeface="DM Sans" pitchFamily="34" charset="0"/>
              </a:rPr>
              <a:t> </a:t>
            </a:r>
            <a:r>
              <a:rPr lang="en-US" sz="1700" dirty="0" smtClean="0">
                <a:solidFill>
                  <a:srgbClr val="383838"/>
                </a:solidFill>
                <a:latin typeface="DM Sans" pitchFamily="34" charset="0"/>
              </a:rPr>
              <a:t>                       C.PERIYASAMY(</a:t>
            </a:r>
            <a:r>
              <a:rPr lang="en-IN" sz="1800" dirty="0" smtClean="0"/>
              <a:t>CE67A0882177F0993374F5748D3058F3</a:t>
            </a:r>
            <a:r>
              <a:rPr lang="en-US" sz="1700" dirty="0" smtClean="0">
                <a:solidFill>
                  <a:srgbClr val="383838"/>
                </a:solidFill>
                <a:latin typeface="DM Sans" pitchFamily="34" charset="0"/>
              </a:rPr>
              <a:t>)</a:t>
            </a:r>
          </a:p>
          <a:p>
            <a:pPr>
              <a:lnSpc>
                <a:spcPts val="2850"/>
              </a:lnSpc>
            </a:pPr>
            <a:r>
              <a:rPr lang="en-US" sz="1700" dirty="0" smtClean="0">
                <a:solidFill>
                  <a:srgbClr val="383838"/>
                </a:solidFill>
                <a:latin typeface="DM Sans" pitchFamily="34" charset="0"/>
              </a:rPr>
              <a:t>	         </a:t>
            </a:r>
            <a:endParaRPr lang="en-US" sz="1700" dirty="0">
              <a:solidFill>
                <a:srgbClr val="383838"/>
              </a:solidFill>
              <a:latin typeface="DM Sans" pitchFamily="34" charset="0"/>
            </a:endParaRPr>
          </a:p>
          <a:p>
            <a:pPr>
              <a:lnSpc>
                <a:spcPts val="2850"/>
              </a:lnSpc>
            </a:pPr>
            <a:r>
              <a:rPr lang="en-US" sz="1700" dirty="0" smtClean="0"/>
              <a:t>   </a:t>
            </a:r>
            <a:endParaRPr lang="en-US" sz="17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676871"/>
            <a:ext cx="7556421" cy="2232779"/>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The Future of Adaptive Email: Roadmap and Next Steps</a:t>
            </a:r>
            <a:endParaRPr lang="en-US" sz="4700" dirty="0"/>
          </a:p>
        </p:txBody>
      </p:sp>
      <p:sp>
        <p:nvSpPr>
          <p:cNvPr id="4" name="Shape 1"/>
          <p:cNvSpPr/>
          <p:nvPr/>
        </p:nvSpPr>
        <p:spPr>
          <a:xfrm>
            <a:off x="6280191" y="3504963"/>
            <a:ext cx="510302" cy="510302"/>
          </a:xfrm>
          <a:prstGeom prst="roundRect">
            <a:avLst>
              <a:gd name="adj" fmla="val 6667"/>
            </a:avLst>
          </a:prstGeom>
          <a:solidFill>
            <a:srgbClr val="F2EEEE"/>
          </a:solidFill>
          <a:ln/>
        </p:spPr>
      </p:sp>
      <p:sp>
        <p:nvSpPr>
          <p:cNvPr id="5" name="Text 2"/>
          <p:cNvSpPr/>
          <p:nvPr/>
        </p:nvSpPr>
        <p:spPr>
          <a:xfrm>
            <a:off x="6440091" y="3581400"/>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1</a:t>
            </a:r>
            <a:endParaRPr lang="en-US" sz="2900" dirty="0"/>
          </a:p>
        </p:txBody>
      </p:sp>
      <p:sp>
        <p:nvSpPr>
          <p:cNvPr id="6" name="Text 3"/>
          <p:cNvSpPr/>
          <p:nvPr/>
        </p:nvSpPr>
        <p:spPr>
          <a:xfrm>
            <a:off x="7017307" y="3504962"/>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AI-Powered Features</a:t>
            </a:r>
            <a:endParaRPr lang="en-US" sz="2300" dirty="0"/>
          </a:p>
        </p:txBody>
      </p:sp>
      <p:sp>
        <p:nvSpPr>
          <p:cNvPr id="7" name="Text 4"/>
          <p:cNvSpPr/>
          <p:nvPr/>
        </p:nvSpPr>
        <p:spPr>
          <a:xfrm>
            <a:off x="7017307" y="4013122"/>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are exploring the use of artificial intelligence to enhance email automation and personalization.</a:t>
            </a:r>
            <a:endParaRPr lang="en-US" sz="1700" dirty="0"/>
          </a:p>
        </p:txBody>
      </p:sp>
      <p:sp>
        <p:nvSpPr>
          <p:cNvPr id="8" name="Shape 5"/>
          <p:cNvSpPr/>
          <p:nvPr/>
        </p:nvSpPr>
        <p:spPr>
          <a:xfrm>
            <a:off x="10171868" y="3504963"/>
            <a:ext cx="510302" cy="510302"/>
          </a:xfrm>
          <a:prstGeom prst="roundRect">
            <a:avLst>
              <a:gd name="adj" fmla="val 6667"/>
            </a:avLst>
          </a:prstGeom>
          <a:solidFill>
            <a:srgbClr val="F2EEEE"/>
          </a:solidFill>
          <a:ln/>
        </p:spPr>
      </p:sp>
      <p:sp>
        <p:nvSpPr>
          <p:cNvPr id="9" name="Text 6"/>
          <p:cNvSpPr/>
          <p:nvPr/>
        </p:nvSpPr>
        <p:spPr>
          <a:xfrm>
            <a:off x="10331768" y="3581400"/>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2</a:t>
            </a:r>
            <a:endParaRPr lang="en-US" sz="2900" dirty="0"/>
          </a:p>
        </p:txBody>
      </p:sp>
      <p:sp>
        <p:nvSpPr>
          <p:cNvPr id="10" name="Text 7"/>
          <p:cNvSpPr/>
          <p:nvPr/>
        </p:nvSpPr>
        <p:spPr>
          <a:xfrm>
            <a:off x="10908984" y="3504962"/>
            <a:ext cx="2927747" cy="744142"/>
          </a:xfrm>
          <a:prstGeom prst="rect">
            <a:avLst/>
          </a:prstGeom>
          <a:noFill/>
          <a:ln/>
        </p:spPr>
        <p:txBody>
          <a:bodyPr wrap="squar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Integration with More Tools</a:t>
            </a:r>
            <a:endParaRPr lang="en-US" sz="2300" dirty="0"/>
          </a:p>
        </p:txBody>
      </p:sp>
      <p:sp>
        <p:nvSpPr>
          <p:cNvPr id="11" name="Text 8"/>
          <p:cNvSpPr/>
          <p:nvPr/>
        </p:nvSpPr>
        <p:spPr>
          <a:xfrm>
            <a:off x="10908984" y="4385192"/>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plan to expand our integrations with other productivity tools and platforms.</a:t>
            </a:r>
            <a:endParaRPr lang="en-US" sz="1700" dirty="0"/>
          </a:p>
        </p:txBody>
      </p:sp>
      <p:sp>
        <p:nvSpPr>
          <p:cNvPr id="12" name="Shape 9"/>
          <p:cNvSpPr/>
          <p:nvPr/>
        </p:nvSpPr>
        <p:spPr>
          <a:xfrm>
            <a:off x="6280191" y="6318766"/>
            <a:ext cx="510302" cy="510302"/>
          </a:xfrm>
          <a:prstGeom prst="roundRect">
            <a:avLst>
              <a:gd name="adj" fmla="val 6667"/>
            </a:avLst>
          </a:prstGeom>
          <a:solidFill>
            <a:srgbClr val="F2EEEE"/>
          </a:solidFill>
          <a:ln/>
        </p:spPr>
      </p:sp>
      <p:sp>
        <p:nvSpPr>
          <p:cNvPr id="13" name="Text 10"/>
          <p:cNvSpPr/>
          <p:nvPr/>
        </p:nvSpPr>
        <p:spPr>
          <a:xfrm>
            <a:off x="6440091" y="6395205"/>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3</a:t>
            </a:r>
            <a:endParaRPr lang="en-US" sz="2900" dirty="0"/>
          </a:p>
        </p:txBody>
      </p:sp>
      <p:sp>
        <p:nvSpPr>
          <p:cNvPr id="14" name="Text 11"/>
          <p:cNvSpPr/>
          <p:nvPr/>
        </p:nvSpPr>
        <p:spPr>
          <a:xfrm>
            <a:off x="7017305" y="6318767"/>
            <a:ext cx="377725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Enhanced Security Measures</a:t>
            </a:r>
            <a:endParaRPr lang="en-US" sz="2300" dirty="0"/>
          </a:p>
        </p:txBody>
      </p:sp>
      <p:sp>
        <p:nvSpPr>
          <p:cNvPr id="15" name="Text 12"/>
          <p:cNvSpPr/>
          <p:nvPr/>
        </p:nvSpPr>
        <p:spPr>
          <a:xfrm>
            <a:off x="7017305" y="6826925"/>
            <a:ext cx="6819306"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We are constantly working to improve the security of our app and protect your data.</a:t>
            </a:r>
            <a:endParaRPr lang="en-US" sz="17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Standalone vs. Web-Based</a:t>
            </a:r>
            <a:br>
              <a:rPr lang="en-IN" b="1" dirty="0"/>
            </a:br>
            <a:endParaRPr lang="en-IN" dirty="0"/>
          </a:p>
        </p:txBody>
      </p:sp>
      <p:sp>
        <p:nvSpPr>
          <p:cNvPr id="3" name="Text Placeholder 2"/>
          <p:cNvSpPr>
            <a:spLocks noGrp="1"/>
          </p:cNvSpPr>
          <p:nvPr>
            <p:ph type="body" idx="1"/>
          </p:nvPr>
        </p:nvSpPr>
        <p:spPr/>
        <p:txBody>
          <a:bodyPr/>
          <a:lstStyle/>
          <a:p>
            <a:r>
              <a:rPr lang="en-IN" dirty="0"/>
              <a:t>Functionality Comparison</a:t>
            </a:r>
          </a:p>
          <a:p>
            <a:endParaRPr lang="en-IN" dirty="0"/>
          </a:p>
        </p:txBody>
      </p:sp>
      <p:sp>
        <p:nvSpPr>
          <p:cNvPr id="4" name="Content Placeholder 3"/>
          <p:cNvSpPr>
            <a:spLocks noGrp="1"/>
          </p:cNvSpPr>
          <p:nvPr>
            <p:ph sz="half" idx="2"/>
          </p:nvPr>
        </p:nvSpPr>
        <p:spPr/>
        <p:txBody>
          <a:bodyPr>
            <a:normAutofit fontScale="92500" lnSpcReduction="10000"/>
          </a:bodyPr>
          <a:lstStyle/>
          <a:p>
            <a:r>
              <a:rPr lang="en-US" dirty="0"/>
              <a:t>Standalone email clients provide extensive features such as offline access and advanced organizational tools, making them ideal for users needing robust email management. In contrast, web-based clients excel in accessibility and automatic updates, catering to users who prioritize flexibility and ease of use across multiple devices.</a:t>
            </a:r>
          </a:p>
        </p:txBody>
      </p:sp>
      <p:sp>
        <p:nvSpPr>
          <p:cNvPr id="5" name="Text Placeholder 4"/>
          <p:cNvSpPr>
            <a:spLocks noGrp="1"/>
          </p:cNvSpPr>
          <p:nvPr>
            <p:ph type="body" sz="quarter" idx="3"/>
          </p:nvPr>
        </p:nvSpPr>
        <p:spPr/>
        <p:txBody>
          <a:bodyPr/>
          <a:lstStyle/>
          <a:p>
            <a:r>
              <a:rPr lang="en-IN" dirty="0"/>
              <a:t>Security Considerations</a:t>
            </a:r>
          </a:p>
          <a:p>
            <a:endParaRPr lang="en-IN" dirty="0"/>
          </a:p>
        </p:txBody>
      </p:sp>
      <p:sp>
        <p:nvSpPr>
          <p:cNvPr id="6" name="Content Placeholder 5"/>
          <p:cNvSpPr>
            <a:spLocks noGrp="1"/>
          </p:cNvSpPr>
          <p:nvPr>
            <p:ph sz="quarter" idx="4"/>
          </p:nvPr>
        </p:nvSpPr>
        <p:spPr/>
        <p:txBody>
          <a:bodyPr>
            <a:normAutofit fontScale="92500" lnSpcReduction="20000"/>
          </a:bodyPr>
          <a:lstStyle/>
          <a:p>
            <a:r>
              <a:rPr lang="en-US" dirty="0"/>
              <a:t>Standalone clients often offer enhanced security through local data storage and encryption, appealing to users handling sensitive information. Conversely, web-based clients rely on cloud security measures, which may be suitable for users who value convenience but should be aware of potential privacy concerns associated with online data storage.</a:t>
            </a:r>
          </a:p>
          <a:p>
            <a:endParaRPr lang="en-IN" dirty="0"/>
          </a:p>
        </p:txBody>
      </p:sp>
    </p:spTree>
    <p:extLst>
      <p:ext uri="{BB962C8B-B14F-4D97-AF65-F5344CB8AC3E}">
        <p14:creationId xmlns:p14="http://schemas.microsoft.com/office/powerpoint/2010/main" val="19123905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mail Client Server System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5877" y="753932"/>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6256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280191" y="676871"/>
            <a:ext cx="7556421" cy="2232779"/>
          </a:xfrm>
          <a:prstGeom prst="rect">
            <a:avLst/>
          </a:prstGeom>
          <a:noFill/>
          <a:ln/>
        </p:spPr>
        <p:txBody>
          <a:bodyPr wrap="square" lIns="0" tIns="0" rIns="0" bIns="0" rtlCol="0" anchor="t"/>
          <a:lstStyle/>
          <a:p>
            <a:pPr>
              <a:lnSpc>
                <a:spcPts val="5850"/>
              </a:lnSpc>
            </a:pPr>
            <a:r>
              <a:rPr lang="en-IN" sz="4800" b="1" dirty="0"/>
              <a:t>Comparing Popular Email Clients</a:t>
            </a:r>
          </a:p>
          <a:p>
            <a:pPr>
              <a:lnSpc>
                <a:spcPts val="5850"/>
              </a:lnSpc>
            </a:pPr>
            <a:endParaRPr lang="en-US" sz="4700" dirty="0"/>
          </a:p>
        </p:txBody>
      </p:sp>
      <p:pic>
        <p:nvPicPr>
          <p:cNvPr id="16" name="Image 0" descr="preencoded.png"/>
          <p:cNvPicPr>
            <a:picLocks noChangeAspect="1"/>
          </p:cNvPicPr>
          <p:nvPr/>
        </p:nvPicPr>
        <p:blipFill>
          <a:blip r:embed="rId3"/>
          <a:stretch>
            <a:fillRect/>
          </a:stretch>
        </p:blipFill>
        <p:spPr>
          <a:xfrm>
            <a:off x="0" y="-354686"/>
            <a:ext cx="5486400" cy="8229600"/>
          </a:xfrm>
          <a:prstGeom prst="rect">
            <a:avLst/>
          </a:prstGeom>
        </p:spPr>
      </p:pic>
      <p:sp>
        <p:nvSpPr>
          <p:cNvPr id="17" name="Rectangle 16"/>
          <p:cNvSpPr/>
          <p:nvPr/>
        </p:nvSpPr>
        <p:spPr>
          <a:xfrm>
            <a:off x="6280191" y="3191471"/>
            <a:ext cx="7641081" cy="4247317"/>
          </a:xfrm>
          <a:prstGeom prst="rect">
            <a:avLst/>
          </a:prstGeom>
        </p:spPr>
        <p:txBody>
          <a:bodyPr wrap="square">
            <a:spAutoFit/>
          </a:bodyPr>
          <a:lstStyle/>
          <a:p>
            <a:r>
              <a:rPr lang="en-US" sz="3600" b="1" dirty="0"/>
              <a:t>Key Considerations for </a:t>
            </a:r>
            <a:r>
              <a:rPr lang="en-US" sz="3600" b="1" dirty="0" smtClean="0"/>
              <a:t>Selection</a:t>
            </a:r>
          </a:p>
          <a:p>
            <a:endParaRPr lang="en-US" b="1" dirty="0"/>
          </a:p>
          <a:p>
            <a:endParaRPr lang="en-US" b="1" dirty="0"/>
          </a:p>
          <a:p>
            <a:r>
              <a:rPr lang="en-US" sz="2800" dirty="0"/>
              <a:t>When comparing popular email clients, it is essential to evaluate factors such as user interface design, integration capabilities with other tools, security features, customization options, and overall user experience to determine which client best meets individual or organizational communication needs</a:t>
            </a:r>
            <a:r>
              <a:rPr lang="en-US" dirty="0"/>
              <a:t>.</a:t>
            </a:r>
          </a:p>
        </p:txBody>
      </p:sp>
    </p:spTree>
    <p:extLst>
      <p:ext uri="{BB962C8B-B14F-4D97-AF65-F5344CB8AC3E}">
        <p14:creationId xmlns:p14="http://schemas.microsoft.com/office/powerpoint/2010/main" val="22108512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40971" y="1007706"/>
            <a:ext cx="11831217" cy="5801588"/>
          </a:xfrm>
          <a:prstGeom prst="rect">
            <a:avLst/>
          </a:prstGeom>
        </p:spPr>
        <p:txBody>
          <a:bodyPr wrap="square">
            <a:spAutoFit/>
          </a:bodyPr>
          <a:lstStyle/>
          <a:p>
            <a:r>
              <a:rPr lang="en-US" sz="4800" b="1" dirty="0"/>
              <a:t>Key </a:t>
            </a:r>
            <a:r>
              <a:rPr lang="en-US" sz="4800" b="1" dirty="0" smtClean="0"/>
              <a:t>Features</a:t>
            </a:r>
          </a:p>
          <a:p>
            <a:endParaRPr lang="en-US" b="1" dirty="0"/>
          </a:p>
          <a:p>
            <a:pPr marL="457200" indent="-457200">
              <a:buAutoNum type="arabicPeriod"/>
            </a:pPr>
            <a:r>
              <a:rPr lang="en-US" b="1" dirty="0" smtClean="0"/>
              <a:t>Multi-Account Support</a:t>
            </a:r>
          </a:p>
          <a:p>
            <a:pPr marL="457200" indent="-457200">
              <a:buAutoNum type="arabicPeriod"/>
            </a:pPr>
            <a:endParaRPr lang="en-US" dirty="0"/>
          </a:p>
          <a:p>
            <a:pPr lvl="1"/>
            <a:r>
              <a:rPr lang="en-US" dirty="0"/>
              <a:t>Integrate various email accounts (Gmail, Outlook, Yahoo, etc.) in one app</a:t>
            </a:r>
            <a:r>
              <a:rPr lang="en-US" dirty="0" smtClean="0"/>
              <a:t>.</a:t>
            </a:r>
          </a:p>
          <a:p>
            <a:pPr lvl="1"/>
            <a:endParaRPr lang="en-US" dirty="0" smtClean="0"/>
          </a:p>
          <a:p>
            <a:r>
              <a:rPr lang="en-US" b="1" dirty="0" smtClean="0"/>
              <a:t>2</a:t>
            </a:r>
            <a:r>
              <a:rPr lang="en-US" b="1" dirty="0"/>
              <a:t>. Customizable Folders and </a:t>
            </a:r>
            <a:r>
              <a:rPr lang="en-US" b="1" dirty="0" smtClean="0"/>
              <a:t>Labels</a:t>
            </a:r>
          </a:p>
          <a:p>
            <a:endParaRPr lang="en-US" dirty="0"/>
          </a:p>
          <a:p>
            <a:pPr lvl="1"/>
            <a:r>
              <a:rPr lang="en-US" dirty="0"/>
              <a:t>Create custom folders, labels, and tags to categorize emails in your own way</a:t>
            </a:r>
            <a:r>
              <a:rPr lang="en-US" dirty="0" smtClean="0"/>
              <a:t>.</a:t>
            </a:r>
          </a:p>
          <a:p>
            <a:pPr lvl="1"/>
            <a:endParaRPr lang="en-US" dirty="0" smtClean="0"/>
          </a:p>
          <a:p>
            <a:r>
              <a:rPr lang="en-US" b="1" dirty="0" smtClean="0"/>
              <a:t>3</a:t>
            </a:r>
            <a:r>
              <a:rPr lang="en-US" b="1" dirty="0"/>
              <a:t>. Unified </a:t>
            </a:r>
            <a:r>
              <a:rPr lang="en-US" b="1" dirty="0" smtClean="0"/>
              <a:t>Inbox</a:t>
            </a:r>
          </a:p>
          <a:p>
            <a:endParaRPr lang="en-US" dirty="0"/>
          </a:p>
          <a:p>
            <a:pPr lvl="1"/>
            <a:r>
              <a:rPr lang="en-US" dirty="0"/>
              <a:t>View all emails in a single inbox or filter by specific accounts</a:t>
            </a:r>
            <a:r>
              <a:rPr lang="en-US" dirty="0" smtClean="0"/>
              <a:t>.</a:t>
            </a:r>
          </a:p>
          <a:p>
            <a:pPr lvl="1"/>
            <a:endParaRPr lang="en-US" dirty="0" smtClean="0"/>
          </a:p>
          <a:p>
            <a:r>
              <a:rPr lang="en-US" b="1" dirty="0" smtClean="0"/>
              <a:t>4</a:t>
            </a:r>
            <a:r>
              <a:rPr lang="en-US" b="1" dirty="0"/>
              <a:t>. Smart Filters &amp; </a:t>
            </a:r>
            <a:r>
              <a:rPr lang="en-US" b="1" dirty="0" smtClean="0"/>
              <a:t>Prioritization</a:t>
            </a:r>
          </a:p>
          <a:p>
            <a:endParaRPr lang="en-US" dirty="0"/>
          </a:p>
          <a:p>
            <a:pPr lvl="1"/>
            <a:r>
              <a:rPr lang="en-US" dirty="0"/>
              <a:t>AI-powered filters to prioritize important emails, snooze less urgent ones, and sort newsletters.</a:t>
            </a:r>
          </a:p>
          <a:p>
            <a:endParaRPr lang="en-US" dirty="0"/>
          </a:p>
        </p:txBody>
      </p:sp>
    </p:spTree>
    <p:extLst>
      <p:ext uri="{BB962C8B-B14F-4D97-AF65-F5344CB8AC3E}">
        <p14:creationId xmlns:p14="http://schemas.microsoft.com/office/powerpoint/2010/main" val="7954977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0890" y="1194318"/>
            <a:ext cx="11579289" cy="5555367"/>
          </a:xfrm>
          <a:prstGeom prst="rect">
            <a:avLst/>
          </a:prstGeom>
        </p:spPr>
        <p:txBody>
          <a:bodyPr wrap="square">
            <a:spAutoFit/>
          </a:bodyPr>
          <a:lstStyle/>
          <a:p>
            <a:r>
              <a:rPr lang="en-US" sz="5400" b="1" dirty="0"/>
              <a:t>Customization </a:t>
            </a:r>
            <a:r>
              <a:rPr lang="en-US" sz="5400" b="1" dirty="0" smtClean="0"/>
              <a:t>Options</a:t>
            </a:r>
          </a:p>
          <a:p>
            <a:endParaRPr lang="en-US" sz="5400" b="1" dirty="0"/>
          </a:p>
          <a:p>
            <a:r>
              <a:rPr lang="en-US" b="1" dirty="0" smtClean="0"/>
              <a:t>1.Personalized </a:t>
            </a:r>
            <a:r>
              <a:rPr lang="en-US" b="1" dirty="0"/>
              <a:t>Themes &amp; </a:t>
            </a:r>
            <a:r>
              <a:rPr lang="en-US" b="1" dirty="0" smtClean="0"/>
              <a:t>Layouts</a:t>
            </a:r>
          </a:p>
          <a:p>
            <a:endParaRPr lang="en-US" dirty="0"/>
          </a:p>
          <a:p>
            <a:pPr lvl="1"/>
            <a:r>
              <a:rPr lang="en-US" dirty="0"/>
              <a:t>Dark mode, custom color schemes, font choices, and adjustable layouts</a:t>
            </a:r>
            <a:r>
              <a:rPr lang="en-US" dirty="0" smtClean="0"/>
              <a:t>.</a:t>
            </a:r>
          </a:p>
          <a:p>
            <a:pPr lvl="1"/>
            <a:endParaRPr lang="en-US" dirty="0"/>
          </a:p>
          <a:p>
            <a:r>
              <a:rPr lang="en-US" b="1" dirty="0" smtClean="0"/>
              <a:t>2.Custom </a:t>
            </a:r>
            <a:r>
              <a:rPr lang="en-US" b="1" dirty="0"/>
              <a:t>Email </a:t>
            </a:r>
            <a:r>
              <a:rPr lang="en-US" b="1" dirty="0" smtClean="0"/>
              <a:t>Signatures</a:t>
            </a:r>
          </a:p>
          <a:p>
            <a:endParaRPr lang="en-US" dirty="0"/>
          </a:p>
          <a:p>
            <a:pPr lvl="1"/>
            <a:r>
              <a:rPr lang="en-US" dirty="0"/>
              <a:t>Tailor your email signature for different accounts or purposes.</a:t>
            </a:r>
          </a:p>
          <a:p>
            <a:r>
              <a:rPr lang="en-US" b="1" dirty="0" smtClean="0"/>
              <a:t>3.Swipe </a:t>
            </a:r>
            <a:r>
              <a:rPr lang="en-US" b="1" dirty="0"/>
              <a:t>Gestures &amp; </a:t>
            </a:r>
            <a:r>
              <a:rPr lang="en-US" b="1" dirty="0" smtClean="0"/>
              <a:t>Shortcuts</a:t>
            </a:r>
          </a:p>
          <a:p>
            <a:endParaRPr lang="en-US" dirty="0"/>
          </a:p>
          <a:p>
            <a:pPr lvl="1"/>
            <a:r>
              <a:rPr lang="en-US" dirty="0"/>
              <a:t>Set custom swipe actions (archive, delete, mark as read, etc.).</a:t>
            </a:r>
          </a:p>
          <a:p>
            <a:r>
              <a:rPr lang="en-US" b="1" dirty="0" smtClean="0"/>
              <a:t>4.Notifications </a:t>
            </a:r>
            <a:r>
              <a:rPr lang="en-US" b="1" dirty="0"/>
              <a:t>&amp; </a:t>
            </a:r>
            <a:r>
              <a:rPr lang="en-US" b="1" dirty="0" smtClean="0"/>
              <a:t>Alerts</a:t>
            </a:r>
          </a:p>
          <a:p>
            <a:endParaRPr lang="en-US" dirty="0"/>
          </a:p>
          <a:p>
            <a:pPr lvl="1"/>
            <a:r>
              <a:rPr lang="en-US" dirty="0"/>
              <a:t>Set up notifications based on specific senders, subjects, or keywords.</a:t>
            </a:r>
          </a:p>
        </p:txBody>
      </p:sp>
      <p:pic>
        <p:nvPicPr>
          <p:cNvPr id="3" name="Image 0" descr="preencoded.png"/>
          <p:cNvPicPr>
            <a:picLocks noChangeAspect="1"/>
          </p:cNvPicPr>
          <p:nvPr/>
        </p:nvPicPr>
        <p:blipFill>
          <a:blip r:embed="rId2"/>
          <a:stretch>
            <a:fillRect/>
          </a:stretch>
        </p:blipFill>
        <p:spPr>
          <a:xfrm>
            <a:off x="9144000" y="0"/>
            <a:ext cx="5486400" cy="8230195"/>
          </a:xfrm>
          <a:prstGeom prst="rect">
            <a:avLst/>
          </a:prstGeom>
        </p:spPr>
      </p:pic>
    </p:spTree>
    <p:extLst>
      <p:ext uri="{BB962C8B-B14F-4D97-AF65-F5344CB8AC3E}">
        <p14:creationId xmlns:p14="http://schemas.microsoft.com/office/powerpoint/2010/main" val="37069056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30424" y="923731"/>
            <a:ext cx="8322907" cy="5555367"/>
          </a:xfrm>
          <a:prstGeom prst="rect">
            <a:avLst/>
          </a:prstGeom>
        </p:spPr>
        <p:txBody>
          <a:bodyPr wrap="square">
            <a:spAutoFit/>
          </a:bodyPr>
          <a:lstStyle/>
          <a:p>
            <a:endParaRPr lang="en-IN" sz="3600" b="1" dirty="0" smtClean="0"/>
          </a:p>
          <a:p>
            <a:r>
              <a:rPr lang="en-IN" sz="3600" b="1" dirty="0" smtClean="0"/>
              <a:t>Integration </a:t>
            </a:r>
            <a:r>
              <a:rPr lang="en-IN" sz="3600" b="1" dirty="0"/>
              <a:t>with Other </a:t>
            </a:r>
            <a:r>
              <a:rPr lang="en-IN" sz="3600" b="1" dirty="0" smtClean="0"/>
              <a:t>Apps</a:t>
            </a:r>
          </a:p>
          <a:p>
            <a:endParaRPr lang="en-IN" sz="3600" b="1" dirty="0"/>
          </a:p>
          <a:p>
            <a:r>
              <a:rPr lang="en-IN" b="1" dirty="0" smtClean="0"/>
              <a:t>1.Calendar Integration</a:t>
            </a:r>
          </a:p>
          <a:p>
            <a:endParaRPr lang="en-IN" dirty="0"/>
          </a:p>
          <a:p>
            <a:pPr lvl="1"/>
            <a:r>
              <a:rPr lang="en-IN" dirty="0"/>
              <a:t>Sync with your calendar to convert emails into events or reminders</a:t>
            </a:r>
            <a:r>
              <a:rPr lang="en-IN" dirty="0" smtClean="0"/>
              <a:t>.</a:t>
            </a:r>
          </a:p>
          <a:p>
            <a:pPr lvl="1"/>
            <a:endParaRPr lang="en-IN" dirty="0"/>
          </a:p>
          <a:p>
            <a:r>
              <a:rPr lang="en-IN" b="1" dirty="0" smtClean="0"/>
              <a:t>2.Task </a:t>
            </a:r>
            <a:r>
              <a:rPr lang="en-IN" b="1" dirty="0"/>
              <a:t>Management </a:t>
            </a:r>
            <a:r>
              <a:rPr lang="en-IN" b="1" dirty="0" smtClean="0"/>
              <a:t>Tools</a:t>
            </a:r>
          </a:p>
          <a:p>
            <a:endParaRPr lang="en-IN" dirty="0"/>
          </a:p>
          <a:p>
            <a:pPr lvl="1"/>
            <a:r>
              <a:rPr lang="en-IN" dirty="0"/>
              <a:t>Convert emails into to-do items or sync with project management </a:t>
            </a:r>
            <a:endParaRPr lang="en-IN" dirty="0" smtClean="0"/>
          </a:p>
          <a:p>
            <a:pPr lvl="1"/>
            <a:r>
              <a:rPr lang="en-IN" dirty="0" smtClean="0"/>
              <a:t>tools </a:t>
            </a:r>
            <a:r>
              <a:rPr lang="en-IN" dirty="0"/>
              <a:t>like </a:t>
            </a:r>
            <a:r>
              <a:rPr lang="en-IN" dirty="0" err="1"/>
              <a:t>Trello</a:t>
            </a:r>
            <a:r>
              <a:rPr lang="en-IN" dirty="0"/>
              <a:t>, Asana, etc</a:t>
            </a:r>
            <a:r>
              <a:rPr lang="en-IN" dirty="0" smtClean="0"/>
              <a:t>.</a:t>
            </a:r>
          </a:p>
          <a:p>
            <a:pPr lvl="1"/>
            <a:endParaRPr lang="en-IN" dirty="0"/>
          </a:p>
          <a:p>
            <a:r>
              <a:rPr lang="en-IN" b="1" dirty="0" smtClean="0"/>
              <a:t>3.Cloud </a:t>
            </a:r>
            <a:r>
              <a:rPr lang="en-IN" b="1" dirty="0"/>
              <a:t>Storage </a:t>
            </a:r>
            <a:r>
              <a:rPr lang="en-IN" b="1" dirty="0" smtClean="0"/>
              <a:t>Integration</a:t>
            </a:r>
          </a:p>
          <a:p>
            <a:endParaRPr lang="en-IN" dirty="0"/>
          </a:p>
          <a:p>
            <a:pPr lvl="1"/>
            <a:r>
              <a:rPr lang="en-IN" dirty="0"/>
              <a:t>Attach files from Google Drive, </a:t>
            </a:r>
            <a:r>
              <a:rPr lang="en-IN" dirty="0" err="1"/>
              <a:t>Dropbox</a:t>
            </a:r>
            <a:r>
              <a:rPr lang="en-IN" dirty="0"/>
              <a:t>, </a:t>
            </a:r>
            <a:r>
              <a:rPr lang="en-IN" dirty="0" err="1"/>
              <a:t>OneDrive</a:t>
            </a:r>
            <a:r>
              <a:rPr lang="en-IN" dirty="0"/>
              <a:t>, etc., </a:t>
            </a:r>
            <a:endParaRPr lang="en-IN" dirty="0" smtClean="0"/>
          </a:p>
          <a:p>
            <a:pPr lvl="1"/>
            <a:r>
              <a:rPr lang="en-IN" dirty="0" smtClean="0"/>
              <a:t>directly </a:t>
            </a:r>
            <a:r>
              <a:rPr lang="en-IN" dirty="0"/>
              <a:t>into emails.</a:t>
            </a:r>
          </a:p>
        </p:txBody>
      </p:sp>
      <p:pic>
        <p:nvPicPr>
          <p:cNvPr id="3" name="Image 0" descr="preencoded.png"/>
          <p:cNvPicPr>
            <a:picLocks noChangeAspect="1"/>
          </p:cNvPicPr>
          <p:nvPr/>
        </p:nvPicPr>
        <p:blipFill>
          <a:blip r:embed="rId2"/>
          <a:stretch>
            <a:fillRect/>
          </a:stretch>
        </p:blipFill>
        <p:spPr>
          <a:xfrm>
            <a:off x="9078685" y="-149290"/>
            <a:ext cx="5486400" cy="8229600"/>
          </a:xfrm>
          <a:prstGeom prst="rect">
            <a:avLst/>
          </a:prstGeom>
        </p:spPr>
      </p:pic>
    </p:spTree>
    <p:extLst>
      <p:ext uri="{BB962C8B-B14F-4D97-AF65-F5344CB8AC3E}">
        <p14:creationId xmlns:p14="http://schemas.microsoft.com/office/powerpoint/2010/main" val="40187468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9797" y="877079"/>
            <a:ext cx="6214188" cy="5262979"/>
          </a:xfrm>
          <a:prstGeom prst="rect">
            <a:avLst/>
          </a:prstGeom>
        </p:spPr>
        <p:txBody>
          <a:bodyPr wrap="square">
            <a:spAutoFit/>
          </a:bodyPr>
          <a:lstStyle/>
          <a:p>
            <a:endParaRPr lang="en-US" sz="3600" b="1" dirty="0" smtClean="0"/>
          </a:p>
          <a:p>
            <a:r>
              <a:rPr lang="en-US" sz="3600" b="1" dirty="0" smtClean="0"/>
              <a:t>Benefits </a:t>
            </a:r>
            <a:r>
              <a:rPr lang="en-US" sz="3600" b="1" dirty="0"/>
              <a:t>for </a:t>
            </a:r>
            <a:r>
              <a:rPr lang="en-US" sz="3600" b="1" dirty="0" smtClean="0"/>
              <a:t>Users</a:t>
            </a:r>
          </a:p>
          <a:p>
            <a:endParaRPr lang="en-US" sz="3600" b="1" dirty="0"/>
          </a:p>
          <a:p>
            <a:r>
              <a:rPr lang="en-US" b="1" dirty="0"/>
              <a:t>Time-Saving </a:t>
            </a:r>
            <a:r>
              <a:rPr lang="en-US" b="1" dirty="0" smtClean="0"/>
              <a:t>Features</a:t>
            </a:r>
          </a:p>
          <a:p>
            <a:endParaRPr lang="en-US" dirty="0"/>
          </a:p>
          <a:p>
            <a:pPr lvl="1"/>
            <a:r>
              <a:rPr lang="en-US" dirty="0"/>
              <a:t>Reduce the time spent managing and organizing emails</a:t>
            </a:r>
            <a:r>
              <a:rPr lang="en-US" dirty="0" smtClean="0"/>
              <a:t>.</a:t>
            </a:r>
          </a:p>
          <a:p>
            <a:pPr lvl="1"/>
            <a:endParaRPr lang="en-US" dirty="0"/>
          </a:p>
          <a:p>
            <a:r>
              <a:rPr lang="en-US" b="1" dirty="0"/>
              <a:t>Enhanced </a:t>
            </a:r>
            <a:r>
              <a:rPr lang="en-US" b="1" dirty="0" smtClean="0"/>
              <a:t>Productivity</a:t>
            </a:r>
          </a:p>
          <a:p>
            <a:endParaRPr lang="en-US" dirty="0"/>
          </a:p>
          <a:p>
            <a:pPr lvl="1"/>
            <a:r>
              <a:rPr lang="en-US" dirty="0"/>
              <a:t>AI-driven prioritization and automatic email sorting boost productivity</a:t>
            </a:r>
            <a:r>
              <a:rPr lang="en-US" dirty="0" smtClean="0"/>
              <a:t>.</a:t>
            </a:r>
          </a:p>
          <a:p>
            <a:pPr lvl="1"/>
            <a:endParaRPr lang="en-US" dirty="0"/>
          </a:p>
          <a:p>
            <a:r>
              <a:rPr lang="en-US" b="1" dirty="0"/>
              <a:t>Better Focus</a:t>
            </a:r>
            <a:endParaRPr lang="en-US" dirty="0"/>
          </a:p>
          <a:p>
            <a:pPr lvl="1"/>
            <a:r>
              <a:rPr lang="en-US" dirty="0"/>
              <a:t>Less clutter and distractions with customizable inbox management.</a:t>
            </a:r>
          </a:p>
        </p:txBody>
      </p:sp>
      <p:pic>
        <p:nvPicPr>
          <p:cNvPr id="2050" name="Picture 2" descr="What is an Email Client? Examples, Pros, and C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95118" y="111967"/>
            <a:ext cx="7035281" cy="8117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81092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Professional Email, 4 Reasons Why You should Have i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5037" y="0"/>
            <a:ext cx="6749402" cy="814562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10546" y="1278652"/>
            <a:ext cx="6941975" cy="5878532"/>
          </a:xfrm>
          <a:prstGeom prst="rect">
            <a:avLst/>
          </a:prstGeom>
        </p:spPr>
        <p:txBody>
          <a:bodyPr wrap="square">
            <a:spAutoFit/>
          </a:bodyPr>
          <a:lstStyle/>
          <a:p>
            <a:r>
              <a:rPr lang="en-US" sz="3600" b="1" dirty="0"/>
              <a:t>Target </a:t>
            </a:r>
            <a:r>
              <a:rPr lang="en-US" sz="3600" b="1" dirty="0" smtClean="0"/>
              <a:t>Audience</a:t>
            </a:r>
          </a:p>
          <a:p>
            <a:endParaRPr lang="en-US" sz="3600" b="1" dirty="0"/>
          </a:p>
          <a:p>
            <a:r>
              <a:rPr lang="en-US" b="1" dirty="0" smtClean="0"/>
              <a:t>1.Business Professionals</a:t>
            </a:r>
          </a:p>
          <a:p>
            <a:endParaRPr lang="en-US" dirty="0" smtClean="0"/>
          </a:p>
          <a:p>
            <a:pPr lvl="1"/>
            <a:r>
              <a:rPr lang="en-US" dirty="0" smtClean="0"/>
              <a:t>Manage </a:t>
            </a:r>
            <a:r>
              <a:rPr lang="en-US" dirty="0"/>
              <a:t>work and personal emails more efficiently</a:t>
            </a:r>
            <a:r>
              <a:rPr lang="en-US" dirty="0" smtClean="0"/>
              <a:t>.</a:t>
            </a:r>
          </a:p>
          <a:p>
            <a:pPr lvl="1"/>
            <a:endParaRPr lang="en-US" dirty="0"/>
          </a:p>
          <a:p>
            <a:r>
              <a:rPr lang="en-US" b="1" dirty="0" smtClean="0"/>
              <a:t>2.Frequent Travelers</a:t>
            </a:r>
          </a:p>
          <a:p>
            <a:endParaRPr lang="en-US" dirty="0"/>
          </a:p>
          <a:p>
            <a:pPr lvl="1"/>
            <a:r>
              <a:rPr lang="en-US" dirty="0"/>
              <a:t>Stay organized across devices and time zones</a:t>
            </a:r>
            <a:r>
              <a:rPr lang="en-US" dirty="0" smtClean="0"/>
              <a:t>.</a:t>
            </a:r>
          </a:p>
          <a:p>
            <a:pPr lvl="1"/>
            <a:endParaRPr lang="en-US" dirty="0"/>
          </a:p>
          <a:p>
            <a:r>
              <a:rPr lang="en-US" b="1" dirty="0" smtClean="0"/>
              <a:t>3.Small </a:t>
            </a:r>
            <a:r>
              <a:rPr lang="en-US" b="1" dirty="0"/>
              <a:t>Business </a:t>
            </a:r>
            <a:r>
              <a:rPr lang="en-US" b="1" dirty="0" smtClean="0"/>
              <a:t>Owners</a:t>
            </a:r>
          </a:p>
          <a:p>
            <a:endParaRPr lang="en-US" dirty="0"/>
          </a:p>
          <a:p>
            <a:pPr lvl="1"/>
            <a:r>
              <a:rPr lang="en-US" dirty="0"/>
              <a:t>Simplify email communication with clients, suppliers, and teams</a:t>
            </a:r>
            <a:r>
              <a:rPr lang="en-US" dirty="0" smtClean="0"/>
              <a:t>.</a:t>
            </a:r>
          </a:p>
          <a:p>
            <a:pPr lvl="1"/>
            <a:endParaRPr lang="en-US" dirty="0"/>
          </a:p>
          <a:p>
            <a:r>
              <a:rPr lang="en-US" b="1" dirty="0" smtClean="0"/>
              <a:t>4.Students </a:t>
            </a:r>
            <a:r>
              <a:rPr lang="en-US" b="1" dirty="0"/>
              <a:t>&amp; </a:t>
            </a:r>
            <a:r>
              <a:rPr lang="en-US" b="1" dirty="0" smtClean="0"/>
              <a:t>Academics</a:t>
            </a:r>
          </a:p>
          <a:p>
            <a:endParaRPr lang="en-US" dirty="0"/>
          </a:p>
          <a:p>
            <a:pPr lvl="1"/>
            <a:r>
              <a:rPr lang="en-US" dirty="0"/>
              <a:t>Organize study materials, projects, and research efficiently.</a:t>
            </a:r>
          </a:p>
        </p:txBody>
      </p:sp>
    </p:spTree>
    <p:extLst>
      <p:ext uri="{BB962C8B-B14F-4D97-AF65-F5344CB8AC3E}">
        <p14:creationId xmlns:p14="http://schemas.microsoft.com/office/powerpoint/2010/main" val="226567109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on't Bail on E-M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4646"/>
            <a:ext cx="6513610" cy="815495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708710" y="1064048"/>
            <a:ext cx="7315200" cy="5001369"/>
          </a:xfrm>
          <a:prstGeom prst="rect">
            <a:avLst/>
          </a:prstGeom>
        </p:spPr>
        <p:txBody>
          <a:bodyPr>
            <a:spAutoFit/>
          </a:bodyPr>
          <a:lstStyle/>
          <a:p>
            <a:r>
              <a:rPr lang="en-US" sz="3600" b="1" dirty="0"/>
              <a:t>Roadmap and Future </a:t>
            </a:r>
            <a:r>
              <a:rPr lang="en-US" sz="3600" b="1" dirty="0" smtClean="0"/>
              <a:t>Updates</a:t>
            </a:r>
          </a:p>
          <a:p>
            <a:endParaRPr lang="en-US" sz="3600" b="1" dirty="0"/>
          </a:p>
          <a:p>
            <a:r>
              <a:rPr lang="en-US" b="1" dirty="0" smtClean="0"/>
              <a:t>1.Version 1.0</a:t>
            </a:r>
          </a:p>
          <a:p>
            <a:endParaRPr lang="en-US" dirty="0"/>
          </a:p>
          <a:p>
            <a:pPr lvl="1"/>
            <a:r>
              <a:rPr lang="en-US" dirty="0"/>
              <a:t>Initial launch with multi-account support, smart filters, and customization options</a:t>
            </a:r>
            <a:r>
              <a:rPr lang="en-US" dirty="0" smtClean="0"/>
              <a:t>.</a:t>
            </a:r>
          </a:p>
          <a:p>
            <a:pPr lvl="1"/>
            <a:endParaRPr lang="en-US" dirty="0"/>
          </a:p>
          <a:p>
            <a:r>
              <a:rPr lang="en-US" b="1" dirty="0" smtClean="0"/>
              <a:t>2.Version 2.0</a:t>
            </a:r>
          </a:p>
          <a:p>
            <a:endParaRPr lang="en-US" dirty="0"/>
          </a:p>
          <a:p>
            <a:pPr lvl="1"/>
            <a:r>
              <a:rPr lang="en-US" dirty="0"/>
              <a:t>Enhanced AI capabilities, better search filters, and collaboration features</a:t>
            </a:r>
            <a:r>
              <a:rPr lang="en-US" dirty="0" smtClean="0"/>
              <a:t>.</a:t>
            </a:r>
          </a:p>
          <a:p>
            <a:pPr lvl="1"/>
            <a:endParaRPr lang="en-US" dirty="0"/>
          </a:p>
          <a:p>
            <a:r>
              <a:rPr lang="en-US" b="1" dirty="0" smtClean="0"/>
              <a:t>3.Version 3.0</a:t>
            </a:r>
          </a:p>
          <a:p>
            <a:endParaRPr lang="en-US" dirty="0"/>
          </a:p>
          <a:p>
            <a:pPr lvl="1"/>
            <a:r>
              <a:rPr lang="en-US" dirty="0"/>
              <a:t>Integration with additional tools, like Slack, and advanced analytics.</a:t>
            </a:r>
          </a:p>
        </p:txBody>
      </p:sp>
    </p:spTree>
    <p:extLst>
      <p:ext uri="{BB962C8B-B14F-4D97-AF65-F5344CB8AC3E}">
        <p14:creationId xmlns:p14="http://schemas.microsoft.com/office/powerpoint/2010/main" val="19735671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681397"/>
            <a:ext cx="7556421" cy="2232779"/>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Streamlining Email Management for the Modern Professional</a:t>
            </a:r>
            <a:endParaRPr lang="en-US" sz="4700" dirty="0"/>
          </a:p>
        </p:txBody>
      </p:sp>
      <p:sp>
        <p:nvSpPr>
          <p:cNvPr id="4" name="Shape 1"/>
          <p:cNvSpPr/>
          <p:nvPr/>
        </p:nvSpPr>
        <p:spPr>
          <a:xfrm>
            <a:off x="6280191" y="3509487"/>
            <a:ext cx="510302" cy="510302"/>
          </a:xfrm>
          <a:prstGeom prst="roundRect">
            <a:avLst>
              <a:gd name="adj" fmla="val 6667"/>
            </a:avLst>
          </a:prstGeom>
          <a:solidFill>
            <a:srgbClr val="F2EEEE"/>
          </a:solidFill>
          <a:ln/>
        </p:spPr>
      </p:sp>
      <p:sp>
        <p:nvSpPr>
          <p:cNvPr id="5" name="Text 2"/>
          <p:cNvSpPr/>
          <p:nvPr/>
        </p:nvSpPr>
        <p:spPr>
          <a:xfrm>
            <a:off x="6440091" y="3585924"/>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1</a:t>
            </a:r>
            <a:endParaRPr lang="en-US" sz="2900" dirty="0"/>
          </a:p>
        </p:txBody>
      </p:sp>
      <p:sp>
        <p:nvSpPr>
          <p:cNvPr id="6" name="Text 3"/>
          <p:cNvSpPr/>
          <p:nvPr/>
        </p:nvSpPr>
        <p:spPr>
          <a:xfrm>
            <a:off x="7017307" y="3509486"/>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Reduce Clutter</a:t>
            </a:r>
            <a:endParaRPr lang="en-US" sz="2300" dirty="0"/>
          </a:p>
        </p:txBody>
      </p:sp>
      <p:sp>
        <p:nvSpPr>
          <p:cNvPr id="7" name="Text 4"/>
          <p:cNvSpPr/>
          <p:nvPr/>
        </p:nvSpPr>
        <p:spPr>
          <a:xfrm>
            <a:off x="7017307" y="4017645"/>
            <a:ext cx="2927747" cy="1451610"/>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Adaptive Email Client App helps you organize your inbox and manage your email effectively.</a:t>
            </a:r>
            <a:endParaRPr lang="en-US" sz="1700" dirty="0"/>
          </a:p>
        </p:txBody>
      </p:sp>
      <p:sp>
        <p:nvSpPr>
          <p:cNvPr id="8" name="Shape 5"/>
          <p:cNvSpPr/>
          <p:nvPr/>
        </p:nvSpPr>
        <p:spPr>
          <a:xfrm>
            <a:off x="10171868" y="3509487"/>
            <a:ext cx="510302" cy="510302"/>
          </a:xfrm>
          <a:prstGeom prst="roundRect">
            <a:avLst>
              <a:gd name="adj" fmla="val 6667"/>
            </a:avLst>
          </a:prstGeom>
          <a:solidFill>
            <a:srgbClr val="F2EEEE"/>
          </a:solidFill>
          <a:ln/>
        </p:spPr>
      </p:sp>
      <p:sp>
        <p:nvSpPr>
          <p:cNvPr id="9" name="Text 6"/>
          <p:cNvSpPr/>
          <p:nvPr/>
        </p:nvSpPr>
        <p:spPr>
          <a:xfrm>
            <a:off x="10331768" y="3585924"/>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2</a:t>
            </a:r>
            <a:endParaRPr lang="en-US" sz="2900" dirty="0"/>
          </a:p>
        </p:txBody>
      </p:sp>
      <p:sp>
        <p:nvSpPr>
          <p:cNvPr id="10" name="Text 7"/>
          <p:cNvSpPr/>
          <p:nvPr/>
        </p:nvSpPr>
        <p:spPr>
          <a:xfrm>
            <a:off x="10908984" y="3509486"/>
            <a:ext cx="2927747"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Boost Productivity</a:t>
            </a:r>
            <a:endParaRPr lang="en-US" sz="2300" dirty="0"/>
          </a:p>
        </p:txBody>
      </p:sp>
      <p:sp>
        <p:nvSpPr>
          <p:cNvPr id="11" name="Text 8"/>
          <p:cNvSpPr/>
          <p:nvPr/>
        </p:nvSpPr>
        <p:spPr>
          <a:xfrm>
            <a:off x="10908984" y="4017646"/>
            <a:ext cx="2927747"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app allows you to focus on important tasks, streamline your workflow and make the most of your time.</a:t>
            </a:r>
            <a:endParaRPr lang="en-US" sz="1700" dirty="0"/>
          </a:p>
        </p:txBody>
      </p:sp>
      <p:sp>
        <p:nvSpPr>
          <p:cNvPr id="12" name="Shape 9"/>
          <p:cNvSpPr/>
          <p:nvPr/>
        </p:nvSpPr>
        <p:spPr>
          <a:xfrm>
            <a:off x="6280191" y="6314123"/>
            <a:ext cx="510302" cy="510302"/>
          </a:xfrm>
          <a:prstGeom prst="roundRect">
            <a:avLst>
              <a:gd name="adj" fmla="val 6667"/>
            </a:avLst>
          </a:prstGeom>
          <a:solidFill>
            <a:srgbClr val="F2EEEE"/>
          </a:solidFill>
          <a:ln/>
        </p:spPr>
      </p:sp>
      <p:sp>
        <p:nvSpPr>
          <p:cNvPr id="13" name="Text 10"/>
          <p:cNvSpPr/>
          <p:nvPr/>
        </p:nvSpPr>
        <p:spPr>
          <a:xfrm>
            <a:off x="6440091" y="6390562"/>
            <a:ext cx="190381" cy="357307"/>
          </a:xfrm>
          <a:prstGeom prst="rect">
            <a:avLst/>
          </a:prstGeom>
          <a:noFill/>
          <a:ln/>
        </p:spPr>
        <p:txBody>
          <a:bodyPr wrap="none" lIns="0" tIns="0" rIns="0" bIns="0" rtlCol="0" anchor="t"/>
          <a:lstStyle/>
          <a:p>
            <a:pPr algn="ctr">
              <a:lnSpc>
                <a:spcPts val="2800"/>
              </a:lnSpc>
            </a:pPr>
            <a:r>
              <a:rPr lang="en-US" sz="2900" dirty="0">
                <a:solidFill>
                  <a:srgbClr val="383838"/>
                </a:solidFill>
                <a:latin typeface="PT Serif" pitchFamily="34" charset="0"/>
                <a:ea typeface="PT Serif" pitchFamily="34" charset="-122"/>
                <a:cs typeface="PT Serif" pitchFamily="34" charset="-120"/>
              </a:rPr>
              <a:t>3</a:t>
            </a:r>
            <a:endParaRPr lang="en-US" sz="2900" dirty="0"/>
          </a:p>
        </p:txBody>
      </p:sp>
      <p:sp>
        <p:nvSpPr>
          <p:cNvPr id="14" name="Text 11"/>
          <p:cNvSpPr/>
          <p:nvPr/>
        </p:nvSpPr>
        <p:spPr>
          <a:xfrm>
            <a:off x="7017308" y="6314123"/>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Save Time</a:t>
            </a:r>
            <a:endParaRPr lang="en-US" sz="2300" dirty="0"/>
          </a:p>
        </p:txBody>
      </p:sp>
      <p:sp>
        <p:nvSpPr>
          <p:cNvPr id="15" name="Text 12"/>
          <p:cNvSpPr/>
          <p:nvPr/>
        </p:nvSpPr>
        <p:spPr>
          <a:xfrm>
            <a:off x="7017305" y="6822281"/>
            <a:ext cx="6819306"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Spend less time sorting through emails and more time on tasks that matter.</a:t>
            </a:r>
            <a:endParaRPr lang="en-US" sz="17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95452" y="3585948"/>
            <a:ext cx="13167360" cy="1371600"/>
          </a:xfrm>
        </p:spPr>
        <p:txBody>
          <a:bodyPr>
            <a:noAutofit/>
          </a:bodyPr>
          <a:lstStyle/>
          <a:p>
            <a:r>
              <a:rPr lang="en-US" sz="9600" dirty="0" smtClean="0"/>
              <a:t>THANK YOU</a:t>
            </a:r>
            <a:endParaRPr lang="en-IN" sz="9600" dirty="0"/>
          </a:p>
        </p:txBody>
      </p:sp>
      <p:pic>
        <p:nvPicPr>
          <p:cNvPr id="5122" name="Picture 2" descr="What is E-mail market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8546" y="0"/>
            <a:ext cx="7361854" cy="8126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07276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1" y="2694742"/>
            <a:ext cx="11406782" cy="744260"/>
          </a:xfrm>
          <a:prstGeom prst="rect">
            <a:avLst/>
          </a:prstGeom>
          <a:noFill/>
          <a:ln/>
        </p:spPr>
        <p:txBody>
          <a:bodyPr wrap="non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Intelligent Inbox Sorting and Prioritization</a:t>
            </a:r>
            <a:endParaRPr lang="en-US" sz="4700" dirty="0"/>
          </a:p>
        </p:txBody>
      </p:sp>
      <p:sp>
        <p:nvSpPr>
          <p:cNvPr id="3" name="Text 1"/>
          <p:cNvSpPr/>
          <p:nvPr/>
        </p:nvSpPr>
        <p:spPr>
          <a:xfrm>
            <a:off x="793791" y="4005977"/>
            <a:ext cx="2977038" cy="372070"/>
          </a:xfrm>
          <a:prstGeom prst="rect">
            <a:avLst/>
          </a:prstGeom>
          <a:noFill/>
          <a:ln/>
        </p:spPr>
        <p:txBody>
          <a:bodyPr wrap="none" lIns="0" tIns="0" rIns="0" bIns="0" rtlCol="0" anchor="t"/>
          <a:lstStyle/>
          <a:p>
            <a:pPr>
              <a:lnSpc>
                <a:spcPts val="2900"/>
              </a:lnSpc>
            </a:pPr>
            <a:r>
              <a:rPr lang="en-US" sz="2300" dirty="0">
                <a:solidFill>
                  <a:srgbClr val="020202"/>
                </a:solidFill>
                <a:latin typeface="PT Serif" pitchFamily="34" charset="0"/>
                <a:ea typeface="PT Serif" pitchFamily="34" charset="-122"/>
                <a:cs typeface="PT Serif" pitchFamily="34" charset="-120"/>
              </a:rPr>
              <a:t>Smart Categorization</a:t>
            </a:r>
            <a:endParaRPr lang="en-US" sz="2300" dirty="0"/>
          </a:p>
        </p:txBody>
      </p:sp>
      <p:sp>
        <p:nvSpPr>
          <p:cNvPr id="4" name="Text 2"/>
          <p:cNvSpPr/>
          <p:nvPr/>
        </p:nvSpPr>
        <p:spPr>
          <a:xfrm>
            <a:off x="793791" y="4604861"/>
            <a:ext cx="6244709"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The app automatically sorts emails into categories based on sender, subject, and content.</a:t>
            </a:r>
            <a:endParaRPr lang="en-US" sz="1700" dirty="0"/>
          </a:p>
        </p:txBody>
      </p:sp>
      <p:sp>
        <p:nvSpPr>
          <p:cNvPr id="5" name="Text 3"/>
          <p:cNvSpPr/>
          <p:nvPr/>
        </p:nvSpPr>
        <p:spPr>
          <a:xfrm>
            <a:off x="7599523" y="4005977"/>
            <a:ext cx="2977038" cy="372070"/>
          </a:xfrm>
          <a:prstGeom prst="rect">
            <a:avLst/>
          </a:prstGeom>
          <a:noFill/>
          <a:ln/>
        </p:spPr>
        <p:txBody>
          <a:bodyPr wrap="none" lIns="0" tIns="0" rIns="0" bIns="0" rtlCol="0" anchor="t"/>
          <a:lstStyle/>
          <a:p>
            <a:pPr>
              <a:lnSpc>
                <a:spcPts val="2900"/>
              </a:lnSpc>
            </a:pPr>
            <a:r>
              <a:rPr lang="en-US" sz="2300" dirty="0">
                <a:solidFill>
                  <a:srgbClr val="020202"/>
                </a:solidFill>
                <a:latin typeface="PT Serif" pitchFamily="34" charset="0"/>
                <a:ea typeface="PT Serif" pitchFamily="34" charset="-122"/>
                <a:cs typeface="PT Serif" pitchFamily="34" charset="-120"/>
              </a:rPr>
              <a:t>Priority Level</a:t>
            </a:r>
            <a:endParaRPr lang="en-US" sz="2300" dirty="0"/>
          </a:p>
        </p:txBody>
      </p:sp>
      <p:sp>
        <p:nvSpPr>
          <p:cNvPr id="6" name="Text 4"/>
          <p:cNvSpPr/>
          <p:nvPr/>
        </p:nvSpPr>
        <p:spPr>
          <a:xfrm>
            <a:off x="7599522" y="4604861"/>
            <a:ext cx="6244709" cy="725806"/>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Emails are prioritized based on their importance and urgency, ensuring you attend to critical messages first.</a:t>
            </a:r>
            <a:endParaRPr lang="en-US" sz="17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1" y="1812251"/>
            <a:ext cx="7556421" cy="1488520"/>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Customizable Email Templates for Efficiency</a:t>
            </a:r>
            <a:endParaRPr lang="en-US" sz="4700" dirty="0"/>
          </a:p>
        </p:txBody>
      </p:sp>
      <p:sp>
        <p:nvSpPr>
          <p:cNvPr id="4" name="Shape 1"/>
          <p:cNvSpPr/>
          <p:nvPr/>
        </p:nvSpPr>
        <p:spPr>
          <a:xfrm>
            <a:off x="6280191" y="3640931"/>
            <a:ext cx="3664862" cy="2776300"/>
          </a:xfrm>
          <a:prstGeom prst="roundRect">
            <a:avLst>
              <a:gd name="adj" fmla="val 1226"/>
            </a:avLst>
          </a:prstGeom>
          <a:solidFill>
            <a:srgbClr val="F2EEEE"/>
          </a:solidFill>
          <a:ln/>
        </p:spPr>
      </p:sp>
      <p:sp>
        <p:nvSpPr>
          <p:cNvPr id="5" name="Text 2"/>
          <p:cNvSpPr/>
          <p:nvPr/>
        </p:nvSpPr>
        <p:spPr>
          <a:xfrm>
            <a:off x="6507006" y="3867745"/>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Pre-Built Templates</a:t>
            </a:r>
            <a:endParaRPr lang="en-US" sz="2300" dirty="0"/>
          </a:p>
        </p:txBody>
      </p:sp>
      <p:sp>
        <p:nvSpPr>
          <p:cNvPr id="6" name="Text 3"/>
          <p:cNvSpPr/>
          <p:nvPr/>
        </p:nvSpPr>
        <p:spPr>
          <a:xfrm>
            <a:off x="6507005" y="4375904"/>
            <a:ext cx="3211235"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Save time and effort with pre-built templates for common email scenarios, such as confirmations, greetings, and reminders.</a:t>
            </a:r>
            <a:endParaRPr lang="en-US" sz="1700" dirty="0"/>
          </a:p>
        </p:txBody>
      </p:sp>
      <p:sp>
        <p:nvSpPr>
          <p:cNvPr id="7" name="Shape 4"/>
          <p:cNvSpPr/>
          <p:nvPr/>
        </p:nvSpPr>
        <p:spPr>
          <a:xfrm>
            <a:off x="10171868" y="3640931"/>
            <a:ext cx="3664862" cy="2776300"/>
          </a:xfrm>
          <a:prstGeom prst="roundRect">
            <a:avLst>
              <a:gd name="adj" fmla="val 1226"/>
            </a:avLst>
          </a:prstGeom>
          <a:solidFill>
            <a:srgbClr val="F2EEEE"/>
          </a:solidFill>
          <a:ln/>
        </p:spPr>
      </p:sp>
      <p:sp>
        <p:nvSpPr>
          <p:cNvPr id="8" name="Text 5"/>
          <p:cNvSpPr/>
          <p:nvPr/>
        </p:nvSpPr>
        <p:spPr>
          <a:xfrm>
            <a:off x="10398683" y="3867745"/>
            <a:ext cx="2977038" cy="372070"/>
          </a:xfrm>
          <a:prstGeom prst="rect">
            <a:avLst/>
          </a:prstGeom>
          <a:noFill/>
          <a:ln/>
        </p:spPr>
        <p:txBody>
          <a:bodyPr wrap="none" lIns="0" tIns="0" rIns="0" bIns="0" rtlCol="0" anchor="t"/>
          <a:lstStyle/>
          <a:p>
            <a:pPr>
              <a:lnSpc>
                <a:spcPts val="2900"/>
              </a:lnSpc>
            </a:pPr>
            <a:r>
              <a:rPr lang="en-US" sz="2300" dirty="0">
                <a:solidFill>
                  <a:srgbClr val="383838"/>
                </a:solidFill>
                <a:latin typeface="PT Serif" pitchFamily="34" charset="0"/>
                <a:ea typeface="PT Serif" pitchFamily="34" charset="-122"/>
                <a:cs typeface="PT Serif" pitchFamily="34" charset="-120"/>
              </a:rPr>
              <a:t>Personalize Templates</a:t>
            </a:r>
            <a:endParaRPr lang="en-US" sz="2300" dirty="0"/>
          </a:p>
        </p:txBody>
      </p:sp>
      <p:sp>
        <p:nvSpPr>
          <p:cNvPr id="9" name="Text 6"/>
          <p:cNvSpPr/>
          <p:nvPr/>
        </p:nvSpPr>
        <p:spPr>
          <a:xfrm>
            <a:off x="10398682" y="4375904"/>
            <a:ext cx="3211235" cy="1814513"/>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Customize templates with your own branding, text, and formatting to reflect your personal style and preferences.</a:t>
            </a:r>
            <a:endParaRPr lang="en-US" sz="17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0195"/>
          </a:xfrm>
          <a:prstGeom prst="rect">
            <a:avLst/>
          </a:prstGeom>
        </p:spPr>
      </p:pic>
      <p:sp>
        <p:nvSpPr>
          <p:cNvPr id="3" name="Text 0"/>
          <p:cNvSpPr/>
          <p:nvPr/>
        </p:nvSpPr>
        <p:spPr>
          <a:xfrm>
            <a:off x="6191609" y="554117"/>
            <a:ext cx="7733586" cy="1983462"/>
          </a:xfrm>
          <a:prstGeom prst="rect">
            <a:avLst/>
          </a:prstGeom>
          <a:noFill/>
          <a:ln/>
        </p:spPr>
        <p:txBody>
          <a:bodyPr wrap="square" lIns="0" tIns="0" rIns="0" bIns="0" rtlCol="0" anchor="t"/>
          <a:lstStyle/>
          <a:p>
            <a:pPr>
              <a:lnSpc>
                <a:spcPts val="5200"/>
              </a:lnSpc>
            </a:pPr>
            <a:r>
              <a:rPr lang="en-US" sz="4100" dirty="0">
                <a:solidFill>
                  <a:srgbClr val="020202"/>
                </a:solidFill>
                <a:latin typeface="PT Serif" pitchFamily="34" charset="0"/>
                <a:ea typeface="PT Serif" pitchFamily="34" charset="-122"/>
                <a:cs typeface="PT Serif" pitchFamily="34" charset="-120"/>
              </a:rPr>
              <a:t>Seamless Integration with Calendars and Productivity Tools</a:t>
            </a:r>
            <a:endParaRPr lang="en-US" sz="4100" dirty="0"/>
          </a:p>
        </p:txBody>
      </p:sp>
      <p:pic>
        <p:nvPicPr>
          <p:cNvPr id="4" name="Image 1" descr="preencoded.png"/>
          <p:cNvPicPr>
            <a:picLocks noChangeAspect="1"/>
          </p:cNvPicPr>
          <p:nvPr/>
        </p:nvPicPr>
        <p:blipFill>
          <a:blip r:embed="rId4"/>
          <a:stretch>
            <a:fillRect/>
          </a:stretch>
        </p:blipFill>
        <p:spPr>
          <a:xfrm>
            <a:off x="6191608" y="2839761"/>
            <a:ext cx="1007507" cy="1612106"/>
          </a:xfrm>
          <a:prstGeom prst="rect">
            <a:avLst/>
          </a:prstGeom>
        </p:spPr>
      </p:pic>
      <p:sp>
        <p:nvSpPr>
          <p:cNvPr id="5" name="Text 1"/>
          <p:cNvSpPr/>
          <p:nvPr/>
        </p:nvSpPr>
        <p:spPr>
          <a:xfrm>
            <a:off x="7501295" y="3041215"/>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Calendar Sync</a:t>
            </a:r>
            <a:endParaRPr lang="en-US" sz="2000" dirty="0"/>
          </a:p>
        </p:txBody>
      </p:sp>
      <p:sp>
        <p:nvSpPr>
          <p:cNvPr id="6" name="Text 2"/>
          <p:cNvSpPr/>
          <p:nvPr/>
        </p:nvSpPr>
        <p:spPr>
          <a:xfrm>
            <a:off x="7501296" y="3492580"/>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Access your calendar directly within the app to schedule meetings and events.</a:t>
            </a:r>
            <a:endParaRPr lang="en-US" sz="1600" dirty="0"/>
          </a:p>
        </p:txBody>
      </p:sp>
      <p:pic>
        <p:nvPicPr>
          <p:cNvPr id="7" name="Image 2" descr="preencoded.png"/>
          <p:cNvPicPr>
            <a:picLocks noChangeAspect="1"/>
          </p:cNvPicPr>
          <p:nvPr/>
        </p:nvPicPr>
        <p:blipFill>
          <a:blip r:embed="rId5"/>
          <a:stretch>
            <a:fillRect/>
          </a:stretch>
        </p:blipFill>
        <p:spPr>
          <a:xfrm>
            <a:off x="6191608" y="4451866"/>
            <a:ext cx="1007507" cy="1612106"/>
          </a:xfrm>
          <a:prstGeom prst="rect">
            <a:avLst/>
          </a:prstGeom>
        </p:spPr>
      </p:pic>
      <p:sp>
        <p:nvSpPr>
          <p:cNvPr id="8" name="Text 3"/>
          <p:cNvSpPr/>
          <p:nvPr/>
        </p:nvSpPr>
        <p:spPr>
          <a:xfrm>
            <a:off x="7501295" y="4653321"/>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Task Management</a:t>
            </a:r>
            <a:endParaRPr lang="en-US" sz="2000" dirty="0"/>
          </a:p>
        </p:txBody>
      </p:sp>
      <p:sp>
        <p:nvSpPr>
          <p:cNvPr id="9" name="Text 4"/>
          <p:cNvSpPr/>
          <p:nvPr/>
        </p:nvSpPr>
        <p:spPr>
          <a:xfrm>
            <a:off x="7501296" y="5104688"/>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Create and manage tasks directly from emails, ensuring all your work is centralized and organized.</a:t>
            </a:r>
            <a:endParaRPr lang="en-US" sz="1600" dirty="0"/>
          </a:p>
        </p:txBody>
      </p:sp>
      <p:pic>
        <p:nvPicPr>
          <p:cNvPr id="10" name="Image 3" descr="preencoded.png"/>
          <p:cNvPicPr>
            <a:picLocks noChangeAspect="1"/>
          </p:cNvPicPr>
          <p:nvPr/>
        </p:nvPicPr>
        <p:blipFill>
          <a:blip r:embed="rId6"/>
          <a:stretch>
            <a:fillRect/>
          </a:stretch>
        </p:blipFill>
        <p:spPr>
          <a:xfrm>
            <a:off x="6191608" y="6063972"/>
            <a:ext cx="1007507" cy="1612106"/>
          </a:xfrm>
          <a:prstGeom prst="rect">
            <a:avLst/>
          </a:prstGeom>
        </p:spPr>
      </p:pic>
      <p:sp>
        <p:nvSpPr>
          <p:cNvPr id="11" name="Text 5"/>
          <p:cNvSpPr/>
          <p:nvPr/>
        </p:nvSpPr>
        <p:spPr>
          <a:xfrm>
            <a:off x="7501295" y="6265428"/>
            <a:ext cx="2644854" cy="330517"/>
          </a:xfrm>
          <a:prstGeom prst="rect">
            <a:avLst/>
          </a:prstGeom>
          <a:noFill/>
          <a:ln/>
        </p:spPr>
        <p:txBody>
          <a:bodyPr wrap="none" lIns="0" tIns="0" rIns="0" bIns="0" rtlCol="0" anchor="t"/>
          <a:lstStyle/>
          <a:p>
            <a:pPr>
              <a:lnSpc>
                <a:spcPts val="2600"/>
              </a:lnSpc>
            </a:pPr>
            <a:r>
              <a:rPr lang="en-US" sz="2000" dirty="0">
                <a:solidFill>
                  <a:srgbClr val="383838"/>
                </a:solidFill>
                <a:latin typeface="PT Serif" pitchFamily="34" charset="0"/>
                <a:ea typeface="PT Serif" pitchFamily="34" charset="-122"/>
                <a:cs typeface="PT Serif" pitchFamily="34" charset="-120"/>
              </a:rPr>
              <a:t>Productivity Tools</a:t>
            </a:r>
            <a:endParaRPr lang="en-US" sz="2000" dirty="0"/>
          </a:p>
        </p:txBody>
      </p:sp>
      <p:sp>
        <p:nvSpPr>
          <p:cNvPr id="12" name="Text 6"/>
          <p:cNvSpPr/>
          <p:nvPr/>
        </p:nvSpPr>
        <p:spPr>
          <a:xfrm>
            <a:off x="7501296" y="6716793"/>
            <a:ext cx="6423898" cy="644843"/>
          </a:xfrm>
          <a:prstGeom prst="rect">
            <a:avLst/>
          </a:prstGeom>
          <a:noFill/>
          <a:ln/>
        </p:spPr>
        <p:txBody>
          <a:bodyPr wrap="square" lIns="0" tIns="0" rIns="0" bIns="0" rtlCol="0" anchor="t"/>
          <a:lstStyle/>
          <a:p>
            <a:pPr>
              <a:lnSpc>
                <a:spcPts val="2500"/>
              </a:lnSpc>
            </a:pPr>
            <a:r>
              <a:rPr lang="en-US" sz="1600" dirty="0">
                <a:solidFill>
                  <a:srgbClr val="383838"/>
                </a:solidFill>
                <a:latin typeface="DM Sans" pitchFamily="34" charset="0"/>
                <a:ea typeface="DM Sans" pitchFamily="34" charset="-122"/>
                <a:cs typeface="DM Sans" pitchFamily="34" charset="-120"/>
              </a:rPr>
              <a:t>The app seamlessly integrates with popular productivity tools, such as task managers and note-taking apps.</a:t>
            </a:r>
            <a:endParaRPr lang="en-US" sz="16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672"/>
          </a:xfrm>
          <a:prstGeom prst="rect">
            <a:avLst/>
          </a:prstGeom>
        </p:spPr>
      </p:pic>
      <p:sp>
        <p:nvSpPr>
          <p:cNvPr id="3" name="Text 0"/>
          <p:cNvSpPr/>
          <p:nvPr/>
        </p:nvSpPr>
        <p:spPr>
          <a:xfrm>
            <a:off x="729617" y="573286"/>
            <a:ext cx="7684770" cy="1368266"/>
          </a:xfrm>
          <a:prstGeom prst="rect">
            <a:avLst/>
          </a:prstGeom>
          <a:noFill/>
          <a:ln/>
        </p:spPr>
        <p:txBody>
          <a:bodyPr wrap="square" lIns="0" tIns="0" rIns="0" bIns="0" rtlCol="0" anchor="t"/>
          <a:lstStyle/>
          <a:p>
            <a:pPr>
              <a:lnSpc>
                <a:spcPts val="5350"/>
              </a:lnSpc>
            </a:pPr>
            <a:r>
              <a:rPr lang="en-US" sz="4300" dirty="0">
                <a:solidFill>
                  <a:srgbClr val="020202"/>
                </a:solidFill>
                <a:latin typeface="PT Serif" pitchFamily="34" charset="0"/>
                <a:ea typeface="PT Serif" pitchFamily="34" charset="-122"/>
                <a:cs typeface="PT Serif" pitchFamily="34" charset="-120"/>
              </a:rPr>
              <a:t>Automated Email Scheduling and Follow-ups</a:t>
            </a:r>
            <a:endParaRPr lang="en-US" sz="4300" dirty="0"/>
          </a:p>
        </p:txBody>
      </p:sp>
      <p:sp>
        <p:nvSpPr>
          <p:cNvPr id="4" name="Shape 1"/>
          <p:cNvSpPr/>
          <p:nvPr/>
        </p:nvSpPr>
        <p:spPr>
          <a:xfrm>
            <a:off x="1030843" y="2254211"/>
            <a:ext cx="22861" cy="5403175"/>
          </a:xfrm>
          <a:prstGeom prst="roundRect">
            <a:avLst>
              <a:gd name="adj" fmla="val 136804"/>
            </a:avLst>
          </a:prstGeom>
          <a:solidFill>
            <a:srgbClr val="D8D4D4"/>
          </a:solidFill>
          <a:ln/>
        </p:spPr>
      </p:sp>
      <p:sp>
        <p:nvSpPr>
          <p:cNvPr id="5" name="Shape 2"/>
          <p:cNvSpPr/>
          <p:nvPr/>
        </p:nvSpPr>
        <p:spPr>
          <a:xfrm>
            <a:off x="1253908" y="2711648"/>
            <a:ext cx="729614" cy="22860"/>
          </a:xfrm>
          <a:prstGeom prst="roundRect">
            <a:avLst>
              <a:gd name="adj" fmla="val 136804"/>
            </a:avLst>
          </a:prstGeom>
          <a:solidFill>
            <a:srgbClr val="D8D4D4"/>
          </a:solidFill>
          <a:ln/>
        </p:spPr>
      </p:sp>
      <p:sp>
        <p:nvSpPr>
          <p:cNvPr id="6" name="Shape 3"/>
          <p:cNvSpPr/>
          <p:nvPr/>
        </p:nvSpPr>
        <p:spPr>
          <a:xfrm>
            <a:off x="807782" y="2488644"/>
            <a:ext cx="468987" cy="468988"/>
          </a:xfrm>
          <a:prstGeom prst="roundRect">
            <a:avLst>
              <a:gd name="adj" fmla="val 6668"/>
            </a:avLst>
          </a:prstGeom>
          <a:solidFill>
            <a:srgbClr val="F2EEEE"/>
          </a:solidFill>
          <a:ln/>
        </p:spPr>
      </p:sp>
      <p:sp>
        <p:nvSpPr>
          <p:cNvPr id="7" name="Text 4"/>
          <p:cNvSpPr/>
          <p:nvPr/>
        </p:nvSpPr>
        <p:spPr>
          <a:xfrm>
            <a:off x="954703" y="2558891"/>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1</a:t>
            </a:r>
            <a:endParaRPr lang="en-US" sz="2600" dirty="0"/>
          </a:p>
        </p:txBody>
      </p:sp>
      <p:sp>
        <p:nvSpPr>
          <p:cNvPr id="8" name="Text 5"/>
          <p:cNvSpPr/>
          <p:nvPr/>
        </p:nvSpPr>
        <p:spPr>
          <a:xfrm>
            <a:off x="2188845" y="2462690"/>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Scheduling</a:t>
            </a:r>
            <a:endParaRPr lang="en-US" sz="2100" dirty="0"/>
          </a:p>
        </p:txBody>
      </p:sp>
      <p:sp>
        <p:nvSpPr>
          <p:cNvPr id="9" name="Text 6"/>
          <p:cNvSpPr/>
          <p:nvPr/>
        </p:nvSpPr>
        <p:spPr>
          <a:xfrm>
            <a:off x="2188846" y="2929653"/>
            <a:ext cx="6225541" cy="1000482"/>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Schedule emails to be sent at a specific time or date, ensuring your messages are delivered when they are most likely to be seen.</a:t>
            </a:r>
            <a:endParaRPr lang="en-US" sz="1600" dirty="0"/>
          </a:p>
        </p:txBody>
      </p:sp>
      <p:sp>
        <p:nvSpPr>
          <p:cNvPr id="10" name="Shape 7"/>
          <p:cNvSpPr/>
          <p:nvPr/>
        </p:nvSpPr>
        <p:spPr>
          <a:xfrm>
            <a:off x="1253908" y="4804529"/>
            <a:ext cx="729614" cy="22860"/>
          </a:xfrm>
          <a:prstGeom prst="roundRect">
            <a:avLst>
              <a:gd name="adj" fmla="val 136804"/>
            </a:avLst>
          </a:prstGeom>
          <a:solidFill>
            <a:srgbClr val="D8D4D4"/>
          </a:solidFill>
          <a:ln/>
        </p:spPr>
      </p:sp>
      <p:sp>
        <p:nvSpPr>
          <p:cNvPr id="11" name="Shape 8"/>
          <p:cNvSpPr/>
          <p:nvPr/>
        </p:nvSpPr>
        <p:spPr>
          <a:xfrm>
            <a:off x="807782" y="4581526"/>
            <a:ext cx="468987" cy="468988"/>
          </a:xfrm>
          <a:prstGeom prst="roundRect">
            <a:avLst>
              <a:gd name="adj" fmla="val 6668"/>
            </a:avLst>
          </a:prstGeom>
          <a:solidFill>
            <a:srgbClr val="F2EEEE"/>
          </a:solidFill>
          <a:ln/>
        </p:spPr>
      </p:sp>
      <p:sp>
        <p:nvSpPr>
          <p:cNvPr id="12" name="Text 9"/>
          <p:cNvSpPr/>
          <p:nvPr/>
        </p:nvSpPr>
        <p:spPr>
          <a:xfrm>
            <a:off x="954703" y="4651773"/>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2</a:t>
            </a:r>
            <a:endParaRPr lang="en-US" sz="2600" dirty="0"/>
          </a:p>
        </p:txBody>
      </p:sp>
      <p:sp>
        <p:nvSpPr>
          <p:cNvPr id="13" name="Text 10"/>
          <p:cNvSpPr/>
          <p:nvPr/>
        </p:nvSpPr>
        <p:spPr>
          <a:xfrm>
            <a:off x="2188845" y="4555569"/>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Follow-up Reminders</a:t>
            </a:r>
            <a:endParaRPr lang="en-US" sz="2100" dirty="0"/>
          </a:p>
        </p:txBody>
      </p:sp>
      <p:sp>
        <p:nvSpPr>
          <p:cNvPr id="14" name="Text 11"/>
          <p:cNvSpPr/>
          <p:nvPr/>
        </p:nvSpPr>
        <p:spPr>
          <a:xfrm>
            <a:off x="2188846" y="5022533"/>
            <a:ext cx="6225541" cy="666988"/>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Set reminders to follow up on unanswered emails, increasing the likelihood of receiving a response.</a:t>
            </a:r>
            <a:endParaRPr lang="en-US" sz="1600" dirty="0"/>
          </a:p>
        </p:txBody>
      </p:sp>
      <p:sp>
        <p:nvSpPr>
          <p:cNvPr id="15" name="Shape 12"/>
          <p:cNvSpPr/>
          <p:nvPr/>
        </p:nvSpPr>
        <p:spPr>
          <a:xfrm>
            <a:off x="1253908" y="6563916"/>
            <a:ext cx="729614" cy="22860"/>
          </a:xfrm>
          <a:prstGeom prst="roundRect">
            <a:avLst>
              <a:gd name="adj" fmla="val 136804"/>
            </a:avLst>
          </a:prstGeom>
          <a:solidFill>
            <a:srgbClr val="D8D4D4"/>
          </a:solidFill>
          <a:ln/>
        </p:spPr>
      </p:sp>
      <p:sp>
        <p:nvSpPr>
          <p:cNvPr id="16" name="Shape 13"/>
          <p:cNvSpPr/>
          <p:nvPr/>
        </p:nvSpPr>
        <p:spPr>
          <a:xfrm>
            <a:off x="807782" y="6340913"/>
            <a:ext cx="468987" cy="468988"/>
          </a:xfrm>
          <a:prstGeom prst="roundRect">
            <a:avLst>
              <a:gd name="adj" fmla="val 6668"/>
            </a:avLst>
          </a:prstGeom>
          <a:solidFill>
            <a:srgbClr val="F2EEEE"/>
          </a:solidFill>
          <a:ln/>
        </p:spPr>
      </p:sp>
      <p:sp>
        <p:nvSpPr>
          <p:cNvPr id="17" name="Text 14"/>
          <p:cNvSpPr/>
          <p:nvPr/>
        </p:nvSpPr>
        <p:spPr>
          <a:xfrm>
            <a:off x="954703" y="6411159"/>
            <a:ext cx="175022" cy="328374"/>
          </a:xfrm>
          <a:prstGeom prst="rect">
            <a:avLst/>
          </a:prstGeom>
          <a:noFill/>
          <a:ln/>
        </p:spPr>
        <p:txBody>
          <a:bodyPr wrap="none" lIns="0" tIns="0" rIns="0" bIns="0" rtlCol="0" anchor="t"/>
          <a:lstStyle/>
          <a:p>
            <a:pPr algn="ctr">
              <a:lnSpc>
                <a:spcPts val="2550"/>
              </a:lnSpc>
            </a:pPr>
            <a:r>
              <a:rPr lang="en-US" sz="2600" dirty="0">
                <a:solidFill>
                  <a:srgbClr val="383838"/>
                </a:solidFill>
                <a:latin typeface="PT Serif" pitchFamily="34" charset="0"/>
                <a:ea typeface="PT Serif" pitchFamily="34" charset="-122"/>
                <a:cs typeface="PT Serif" pitchFamily="34" charset="-120"/>
              </a:rPr>
              <a:t>3</a:t>
            </a:r>
            <a:endParaRPr lang="en-US" sz="2600" dirty="0"/>
          </a:p>
        </p:txBody>
      </p:sp>
      <p:sp>
        <p:nvSpPr>
          <p:cNvPr id="18" name="Text 15"/>
          <p:cNvSpPr/>
          <p:nvPr/>
        </p:nvSpPr>
        <p:spPr>
          <a:xfrm>
            <a:off x="2188845" y="6314956"/>
            <a:ext cx="2736294" cy="341948"/>
          </a:xfrm>
          <a:prstGeom prst="rect">
            <a:avLst/>
          </a:prstGeom>
          <a:noFill/>
          <a:ln/>
        </p:spPr>
        <p:txBody>
          <a:bodyPr wrap="none" lIns="0" tIns="0" rIns="0" bIns="0" rtlCol="0" anchor="t"/>
          <a:lstStyle/>
          <a:p>
            <a:pPr>
              <a:lnSpc>
                <a:spcPts val="2650"/>
              </a:lnSpc>
            </a:pPr>
            <a:r>
              <a:rPr lang="en-US" sz="2100" dirty="0">
                <a:solidFill>
                  <a:srgbClr val="383838"/>
                </a:solidFill>
                <a:latin typeface="PT Serif" pitchFamily="34" charset="0"/>
                <a:ea typeface="PT Serif" pitchFamily="34" charset="-122"/>
                <a:cs typeface="PT Serif" pitchFamily="34" charset="-120"/>
              </a:rPr>
              <a:t>Automated Sequence</a:t>
            </a:r>
            <a:endParaRPr lang="en-US" sz="2100" dirty="0"/>
          </a:p>
        </p:txBody>
      </p:sp>
      <p:sp>
        <p:nvSpPr>
          <p:cNvPr id="19" name="Text 16"/>
          <p:cNvSpPr/>
          <p:nvPr/>
        </p:nvSpPr>
        <p:spPr>
          <a:xfrm>
            <a:off x="2188846" y="6781919"/>
            <a:ext cx="6225541" cy="666988"/>
          </a:xfrm>
          <a:prstGeom prst="rect">
            <a:avLst/>
          </a:prstGeom>
          <a:noFill/>
          <a:ln/>
        </p:spPr>
        <p:txBody>
          <a:bodyPr wrap="square" lIns="0" tIns="0" rIns="0" bIns="0" rtlCol="0" anchor="t"/>
          <a:lstStyle/>
          <a:p>
            <a:pPr>
              <a:lnSpc>
                <a:spcPts val="2600"/>
              </a:lnSpc>
            </a:pPr>
            <a:r>
              <a:rPr lang="en-US" sz="1600" dirty="0">
                <a:solidFill>
                  <a:srgbClr val="383838"/>
                </a:solidFill>
                <a:latin typeface="DM Sans" pitchFamily="34" charset="0"/>
                <a:ea typeface="DM Sans" pitchFamily="34" charset="-122"/>
                <a:cs typeface="DM Sans" pitchFamily="34" charset="-120"/>
              </a:rPr>
              <a:t>Create automated email sequences to nurture leads, provide updates, or follow up after a meeting.</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1" y="1128593"/>
            <a:ext cx="7556421" cy="1488520"/>
          </a:xfrm>
          <a:prstGeom prst="rect">
            <a:avLst/>
          </a:prstGeom>
          <a:noFill/>
          <a:ln/>
        </p:spPr>
        <p:txBody>
          <a:bodyPr wrap="square" lIns="0" tIns="0" rIns="0" bIns="0" rtlCol="0" anchor="t"/>
          <a:lstStyle/>
          <a:p>
            <a:pPr>
              <a:lnSpc>
                <a:spcPts val="5850"/>
              </a:lnSpc>
            </a:pPr>
            <a:r>
              <a:rPr lang="en-US" sz="4700" dirty="0">
                <a:solidFill>
                  <a:srgbClr val="020202"/>
                </a:solidFill>
                <a:latin typeface="PT Serif" pitchFamily="34" charset="0"/>
                <a:ea typeface="PT Serif" pitchFamily="34" charset="-122"/>
                <a:cs typeface="PT Serif" pitchFamily="34" charset="-120"/>
              </a:rPr>
              <a:t>Secure Data Encryption and Privacy Protection</a:t>
            </a:r>
            <a:endParaRPr lang="en-US" sz="4700" dirty="0"/>
          </a:p>
        </p:txBody>
      </p:sp>
      <p:sp>
        <p:nvSpPr>
          <p:cNvPr id="4" name="Shape 1"/>
          <p:cNvSpPr/>
          <p:nvPr/>
        </p:nvSpPr>
        <p:spPr>
          <a:xfrm>
            <a:off x="793791" y="2957275"/>
            <a:ext cx="7556421" cy="4143613"/>
          </a:xfrm>
          <a:prstGeom prst="roundRect">
            <a:avLst>
              <a:gd name="adj" fmla="val 821"/>
            </a:avLst>
          </a:prstGeom>
          <a:noFill/>
          <a:ln w="7620">
            <a:solidFill>
              <a:srgbClr val="000000">
                <a:alpha val="8000"/>
              </a:srgbClr>
            </a:solidFill>
            <a:prstDash val="solid"/>
          </a:ln>
        </p:spPr>
      </p:sp>
      <p:sp>
        <p:nvSpPr>
          <p:cNvPr id="5" name="Shape 2"/>
          <p:cNvSpPr/>
          <p:nvPr/>
        </p:nvSpPr>
        <p:spPr>
          <a:xfrm>
            <a:off x="801411" y="2964894"/>
            <a:ext cx="7541181" cy="1376124"/>
          </a:xfrm>
          <a:prstGeom prst="rect">
            <a:avLst/>
          </a:prstGeom>
          <a:solidFill>
            <a:srgbClr val="FFFFFF">
              <a:alpha val="4000"/>
            </a:srgbClr>
          </a:solidFill>
          <a:ln/>
        </p:spPr>
      </p:sp>
      <p:sp>
        <p:nvSpPr>
          <p:cNvPr id="6" name="Text 3"/>
          <p:cNvSpPr/>
          <p:nvPr/>
        </p:nvSpPr>
        <p:spPr>
          <a:xfrm>
            <a:off x="1028224" y="3108604"/>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Data Encryption</a:t>
            </a:r>
            <a:endParaRPr lang="en-US" sz="1700" dirty="0"/>
          </a:p>
        </p:txBody>
      </p:sp>
      <p:sp>
        <p:nvSpPr>
          <p:cNvPr id="7" name="Text 4"/>
          <p:cNvSpPr/>
          <p:nvPr/>
        </p:nvSpPr>
        <p:spPr>
          <a:xfrm>
            <a:off x="4802624" y="3108603"/>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Ensures your emails are protected from unauthorized access.</a:t>
            </a:r>
            <a:endParaRPr lang="en-US" sz="1700" dirty="0"/>
          </a:p>
        </p:txBody>
      </p:sp>
      <p:sp>
        <p:nvSpPr>
          <p:cNvPr id="8" name="Shape 5"/>
          <p:cNvSpPr/>
          <p:nvPr/>
        </p:nvSpPr>
        <p:spPr>
          <a:xfrm>
            <a:off x="801411" y="4341019"/>
            <a:ext cx="7541181" cy="1376124"/>
          </a:xfrm>
          <a:prstGeom prst="rect">
            <a:avLst/>
          </a:prstGeom>
          <a:solidFill>
            <a:srgbClr val="000000">
              <a:alpha val="4000"/>
            </a:srgbClr>
          </a:solidFill>
          <a:ln/>
        </p:spPr>
      </p:sp>
      <p:sp>
        <p:nvSpPr>
          <p:cNvPr id="9" name="Text 6"/>
          <p:cNvSpPr/>
          <p:nvPr/>
        </p:nvSpPr>
        <p:spPr>
          <a:xfrm>
            <a:off x="1028224" y="4484728"/>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Privacy Protection</a:t>
            </a:r>
            <a:endParaRPr lang="en-US" sz="1700" dirty="0"/>
          </a:p>
        </p:txBody>
      </p:sp>
      <p:sp>
        <p:nvSpPr>
          <p:cNvPr id="10" name="Text 7"/>
          <p:cNvSpPr/>
          <p:nvPr/>
        </p:nvSpPr>
        <p:spPr>
          <a:xfrm>
            <a:off x="4802624" y="4484727"/>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Safeguards your personal information and prevents unauthorized disclosure.</a:t>
            </a:r>
            <a:endParaRPr lang="en-US" sz="1700" dirty="0"/>
          </a:p>
        </p:txBody>
      </p:sp>
      <p:sp>
        <p:nvSpPr>
          <p:cNvPr id="11" name="Shape 8"/>
          <p:cNvSpPr/>
          <p:nvPr/>
        </p:nvSpPr>
        <p:spPr>
          <a:xfrm>
            <a:off x="801411" y="5717143"/>
            <a:ext cx="7541181" cy="1376124"/>
          </a:xfrm>
          <a:prstGeom prst="rect">
            <a:avLst/>
          </a:prstGeom>
          <a:solidFill>
            <a:srgbClr val="FFFFFF">
              <a:alpha val="4000"/>
            </a:srgbClr>
          </a:solidFill>
          <a:ln/>
        </p:spPr>
      </p:sp>
      <p:sp>
        <p:nvSpPr>
          <p:cNvPr id="12" name="Text 9"/>
          <p:cNvSpPr/>
          <p:nvPr/>
        </p:nvSpPr>
        <p:spPr>
          <a:xfrm>
            <a:off x="1028224" y="5860853"/>
            <a:ext cx="3313152" cy="362903"/>
          </a:xfrm>
          <a:prstGeom prst="rect">
            <a:avLst/>
          </a:prstGeom>
          <a:noFill/>
          <a:ln/>
        </p:spPr>
        <p:txBody>
          <a:bodyPr wrap="non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Two-Factor Authentication</a:t>
            </a:r>
            <a:endParaRPr lang="en-US" sz="1700" dirty="0"/>
          </a:p>
        </p:txBody>
      </p:sp>
      <p:sp>
        <p:nvSpPr>
          <p:cNvPr id="13" name="Text 10"/>
          <p:cNvSpPr/>
          <p:nvPr/>
        </p:nvSpPr>
        <p:spPr>
          <a:xfrm>
            <a:off x="4802624" y="5860852"/>
            <a:ext cx="3313152" cy="1088708"/>
          </a:xfrm>
          <a:prstGeom prst="rect">
            <a:avLst/>
          </a:prstGeom>
          <a:noFill/>
          <a:ln/>
        </p:spPr>
        <p:txBody>
          <a:bodyPr wrap="square" lIns="0" tIns="0" rIns="0" bIns="0" rtlCol="0" anchor="t"/>
          <a:lstStyle/>
          <a:p>
            <a:pPr>
              <a:lnSpc>
                <a:spcPts val="2850"/>
              </a:lnSpc>
            </a:pPr>
            <a:r>
              <a:rPr lang="en-US" sz="1700" dirty="0">
                <a:solidFill>
                  <a:srgbClr val="383838"/>
                </a:solidFill>
                <a:latin typeface="DM Sans" pitchFamily="34" charset="0"/>
                <a:ea typeface="DM Sans" pitchFamily="34" charset="-122"/>
                <a:cs typeface="DM Sans" pitchFamily="34" charset="-120"/>
              </a:rPr>
              <a:t>Adds an extra layer of security to your account, protecting against unauthorized access.</a:t>
            </a:r>
            <a:endParaRPr lang="en-US" sz="170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195"/>
          </a:xfrm>
          <a:prstGeom prst="rect">
            <a:avLst/>
          </a:prstGeom>
        </p:spPr>
      </p:pic>
      <p:sp>
        <p:nvSpPr>
          <p:cNvPr id="3" name="Text 0"/>
          <p:cNvSpPr/>
          <p:nvPr/>
        </p:nvSpPr>
        <p:spPr>
          <a:xfrm>
            <a:off x="692707" y="544236"/>
            <a:ext cx="7758589" cy="1298972"/>
          </a:xfrm>
          <a:prstGeom prst="rect">
            <a:avLst/>
          </a:prstGeom>
          <a:noFill/>
          <a:ln/>
        </p:spPr>
        <p:txBody>
          <a:bodyPr wrap="square" lIns="0" tIns="0" rIns="0" bIns="0" rtlCol="0" anchor="t"/>
          <a:lstStyle/>
          <a:p>
            <a:pPr>
              <a:lnSpc>
                <a:spcPts val="5100"/>
              </a:lnSpc>
            </a:pPr>
            <a:r>
              <a:rPr lang="en-US" sz="4000" dirty="0">
                <a:solidFill>
                  <a:srgbClr val="020202"/>
                </a:solidFill>
                <a:latin typeface="PT Serif" pitchFamily="34" charset="0"/>
                <a:ea typeface="PT Serif" pitchFamily="34" charset="-122"/>
                <a:cs typeface="PT Serif" pitchFamily="34" charset="-120"/>
              </a:rPr>
              <a:t>Intuitive Mobile Experience for On-the-Go Accessibility</a:t>
            </a:r>
            <a:endParaRPr lang="en-US" sz="4000" dirty="0"/>
          </a:p>
        </p:txBody>
      </p:sp>
      <p:pic>
        <p:nvPicPr>
          <p:cNvPr id="4" name="Image 1" descr="preencoded.png"/>
          <p:cNvPicPr>
            <a:picLocks noChangeAspect="1"/>
          </p:cNvPicPr>
          <p:nvPr/>
        </p:nvPicPr>
        <p:blipFill>
          <a:blip r:embed="rId4"/>
          <a:stretch>
            <a:fillRect/>
          </a:stretch>
        </p:blipFill>
        <p:spPr>
          <a:xfrm>
            <a:off x="692706" y="2140030"/>
            <a:ext cx="494824" cy="494824"/>
          </a:xfrm>
          <a:prstGeom prst="rect">
            <a:avLst/>
          </a:prstGeom>
        </p:spPr>
      </p:pic>
      <p:sp>
        <p:nvSpPr>
          <p:cNvPr id="5" name="Text 1"/>
          <p:cNvSpPr/>
          <p:nvPr/>
        </p:nvSpPr>
        <p:spPr>
          <a:xfrm>
            <a:off x="692706" y="2832736"/>
            <a:ext cx="2597944"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Mobile Optimization</a:t>
            </a:r>
            <a:endParaRPr lang="en-US" sz="2000" dirty="0"/>
          </a:p>
        </p:txBody>
      </p:sp>
      <p:sp>
        <p:nvSpPr>
          <p:cNvPr id="6" name="Text 2"/>
          <p:cNvSpPr/>
          <p:nvPr/>
        </p:nvSpPr>
        <p:spPr>
          <a:xfrm>
            <a:off x="692707" y="3276124"/>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The app is designed to be user-friendly and efficient on mobile devices.</a:t>
            </a:r>
            <a:endParaRPr lang="en-US" sz="1600" dirty="0"/>
          </a:p>
        </p:txBody>
      </p:sp>
      <p:pic>
        <p:nvPicPr>
          <p:cNvPr id="7" name="Image 2" descr="preencoded.png"/>
          <p:cNvPicPr>
            <a:picLocks noChangeAspect="1"/>
          </p:cNvPicPr>
          <p:nvPr/>
        </p:nvPicPr>
        <p:blipFill>
          <a:blip r:embed="rId5"/>
          <a:stretch>
            <a:fillRect/>
          </a:stretch>
        </p:blipFill>
        <p:spPr>
          <a:xfrm>
            <a:off x="692706" y="4186595"/>
            <a:ext cx="494824" cy="494824"/>
          </a:xfrm>
          <a:prstGeom prst="rect">
            <a:avLst/>
          </a:prstGeom>
        </p:spPr>
      </p:pic>
      <p:sp>
        <p:nvSpPr>
          <p:cNvPr id="8" name="Text 3"/>
          <p:cNvSpPr/>
          <p:nvPr/>
        </p:nvSpPr>
        <p:spPr>
          <a:xfrm>
            <a:off x="692705" y="4879301"/>
            <a:ext cx="2649261"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Cloud Synchronization</a:t>
            </a:r>
            <a:endParaRPr lang="en-US" sz="2000" dirty="0"/>
          </a:p>
        </p:txBody>
      </p:sp>
      <p:sp>
        <p:nvSpPr>
          <p:cNvPr id="9" name="Text 4"/>
          <p:cNvSpPr/>
          <p:nvPr/>
        </p:nvSpPr>
        <p:spPr>
          <a:xfrm>
            <a:off x="692707" y="5322689"/>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Access your emails from any device, ensuring your data is always synchronized.</a:t>
            </a:r>
            <a:endParaRPr lang="en-US" sz="1600" dirty="0"/>
          </a:p>
        </p:txBody>
      </p:sp>
      <p:pic>
        <p:nvPicPr>
          <p:cNvPr id="10" name="Image 3" descr="preencoded.png"/>
          <p:cNvPicPr>
            <a:picLocks noChangeAspect="1"/>
          </p:cNvPicPr>
          <p:nvPr/>
        </p:nvPicPr>
        <p:blipFill>
          <a:blip r:embed="rId6"/>
          <a:stretch>
            <a:fillRect/>
          </a:stretch>
        </p:blipFill>
        <p:spPr>
          <a:xfrm>
            <a:off x="692706" y="6233160"/>
            <a:ext cx="494824" cy="494824"/>
          </a:xfrm>
          <a:prstGeom prst="rect">
            <a:avLst/>
          </a:prstGeom>
        </p:spPr>
      </p:pic>
      <p:sp>
        <p:nvSpPr>
          <p:cNvPr id="11" name="Text 5"/>
          <p:cNvSpPr/>
          <p:nvPr/>
        </p:nvSpPr>
        <p:spPr>
          <a:xfrm>
            <a:off x="692705" y="6925868"/>
            <a:ext cx="2760346" cy="324683"/>
          </a:xfrm>
          <a:prstGeom prst="rect">
            <a:avLst/>
          </a:prstGeom>
          <a:noFill/>
          <a:ln/>
        </p:spPr>
        <p:txBody>
          <a:bodyPr wrap="none" lIns="0" tIns="0" rIns="0" bIns="0" rtlCol="0" anchor="t"/>
          <a:lstStyle/>
          <a:p>
            <a:pPr>
              <a:lnSpc>
                <a:spcPts val="2550"/>
              </a:lnSpc>
            </a:pPr>
            <a:r>
              <a:rPr lang="en-US" sz="2000" dirty="0">
                <a:solidFill>
                  <a:srgbClr val="383838"/>
                </a:solidFill>
                <a:latin typeface="PT Serif" pitchFamily="34" charset="0"/>
                <a:ea typeface="PT Serif" pitchFamily="34" charset="-122"/>
                <a:cs typeface="PT Serif" pitchFamily="34" charset="-120"/>
              </a:rPr>
              <a:t>Real-Time Notifications</a:t>
            </a:r>
            <a:endParaRPr lang="en-US" sz="2000" dirty="0"/>
          </a:p>
        </p:txBody>
      </p:sp>
      <p:sp>
        <p:nvSpPr>
          <p:cNvPr id="12" name="Text 6"/>
          <p:cNvSpPr/>
          <p:nvPr/>
        </p:nvSpPr>
        <p:spPr>
          <a:xfrm>
            <a:off x="692707" y="7369254"/>
            <a:ext cx="7758589" cy="316706"/>
          </a:xfrm>
          <a:prstGeom prst="rect">
            <a:avLst/>
          </a:prstGeom>
          <a:noFill/>
          <a:ln/>
        </p:spPr>
        <p:txBody>
          <a:bodyPr wrap="none" lIns="0" tIns="0" rIns="0" bIns="0" rtlCol="0" anchor="t"/>
          <a:lstStyle/>
          <a:p>
            <a:pPr>
              <a:lnSpc>
                <a:spcPts val="2450"/>
              </a:lnSpc>
            </a:pPr>
            <a:r>
              <a:rPr lang="en-US" sz="1600" dirty="0">
                <a:solidFill>
                  <a:srgbClr val="383838"/>
                </a:solidFill>
                <a:latin typeface="DM Sans" pitchFamily="34" charset="0"/>
                <a:ea typeface="DM Sans" pitchFamily="34" charset="-122"/>
                <a:cs typeface="DM Sans" pitchFamily="34" charset="-120"/>
              </a:rPr>
              <a:t>Receive instant notifications for new emails, ensuring you stay informed on the go.</a:t>
            </a:r>
            <a:endParaRPr lang="en-US" sz="16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56642" y="594481"/>
            <a:ext cx="13117117" cy="1418749"/>
          </a:xfrm>
          <a:prstGeom prst="rect">
            <a:avLst/>
          </a:prstGeom>
          <a:noFill/>
          <a:ln/>
        </p:spPr>
        <p:txBody>
          <a:bodyPr wrap="square" lIns="0" tIns="0" rIns="0" bIns="0" rtlCol="0" anchor="t"/>
          <a:lstStyle/>
          <a:p>
            <a:pPr>
              <a:lnSpc>
                <a:spcPts val="5550"/>
              </a:lnSpc>
            </a:pPr>
            <a:r>
              <a:rPr lang="en-US" sz="4400" dirty="0">
                <a:solidFill>
                  <a:srgbClr val="020202"/>
                </a:solidFill>
                <a:latin typeface="PT Serif" pitchFamily="34" charset="0"/>
                <a:ea typeface="PT Serif" pitchFamily="34" charset="-122"/>
                <a:cs typeface="PT Serif" pitchFamily="34" charset="-120"/>
              </a:rPr>
              <a:t>Advanced Analytics and Reporting for Improved Productivity</a:t>
            </a:r>
            <a:endParaRPr lang="en-US" sz="4400" dirty="0"/>
          </a:p>
        </p:txBody>
      </p:sp>
      <p:pic>
        <p:nvPicPr>
          <p:cNvPr id="3" name="Image 0" descr="preencoded.png"/>
          <p:cNvPicPr>
            <a:picLocks noChangeAspect="1"/>
          </p:cNvPicPr>
          <p:nvPr/>
        </p:nvPicPr>
        <p:blipFill>
          <a:blip r:embed="rId3"/>
          <a:stretch>
            <a:fillRect/>
          </a:stretch>
        </p:blipFill>
        <p:spPr>
          <a:xfrm>
            <a:off x="756644" y="2445544"/>
            <a:ext cx="6396395" cy="3953232"/>
          </a:xfrm>
          <a:prstGeom prst="rect">
            <a:avLst/>
          </a:prstGeom>
        </p:spPr>
      </p:pic>
      <p:sp>
        <p:nvSpPr>
          <p:cNvPr id="4" name="Text 1"/>
          <p:cNvSpPr/>
          <p:nvPr/>
        </p:nvSpPr>
        <p:spPr>
          <a:xfrm>
            <a:off x="756642" y="6668930"/>
            <a:ext cx="2837736" cy="354568"/>
          </a:xfrm>
          <a:prstGeom prst="rect">
            <a:avLst/>
          </a:prstGeom>
          <a:noFill/>
          <a:ln/>
        </p:spPr>
        <p:txBody>
          <a:bodyPr wrap="none" lIns="0" tIns="0" rIns="0" bIns="0" rtlCol="0" anchor="t"/>
          <a:lstStyle/>
          <a:p>
            <a:pPr>
              <a:lnSpc>
                <a:spcPts val="2750"/>
              </a:lnSpc>
            </a:pPr>
            <a:r>
              <a:rPr lang="en-US" sz="2100" dirty="0">
                <a:solidFill>
                  <a:srgbClr val="383838"/>
                </a:solidFill>
                <a:latin typeface="PT Serif" pitchFamily="34" charset="0"/>
                <a:ea typeface="PT Serif" pitchFamily="34" charset="-122"/>
                <a:cs typeface="PT Serif" pitchFamily="34" charset="-120"/>
              </a:rPr>
              <a:t>Email Engagement</a:t>
            </a:r>
            <a:endParaRPr lang="en-US" sz="2100" dirty="0"/>
          </a:p>
        </p:txBody>
      </p:sp>
      <p:sp>
        <p:nvSpPr>
          <p:cNvPr id="5" name="Text 2"/>
          <p:cNvSpPr/>
          <p:nvPr/>
        </p:nvSpPr>
        <p:spPr>
          <a:xfrm>
            <a:off x="756644" y="7153158"/>
            <a:ext cx="6396395" cy="691753"/>
          </a:xfrm>
          <a:prstGeom prst="rect">
            <a:avLst/>
          </a:prstGeom>
          <a:noFill/>
          <a:ln/>
        </p:spPr>
        <p:txBody>
          <a:bodyPr wrap="square" lIns="0" tIns="0" rIns="0" bIns="0" rtlCol="0" anchor="t"/>
          <a:lstStyle/>
          <a:p>
            <a:pPr>
              <a:lnSpc>
                <a:spcPts val="2700"/>
              </a:lnSpc>
            </a:pPr>
            <a:r>
              <a:rPr lang="en-US" sz="1700" dirty="0">
                <a:solidFill>
                  <a:srgbClr val="383838"/>
                </a:solidFill>
                <a:latin typeface="DM Sans" pitchFamily="34" charset="0"/>
                <a:ea typeface="DM Sans" pitchFamily="34" charset="-122"/>
                <a:cs typeface="DM Sans" pitchFamily="34" charset="-120"/>
              </a:rPr>
              <a:t>Track email open rates, click-through rates, and response times to understand what's working and what's not.</a:t>
            </a:r>
            <a:endParaRPr lang="en-US" sz="1700" dirty="0"/>
          </a:p>
        </p:txBody>
      </p:sp>
      <p:pic>
        <p:nvPicPr>
          <p:cNvPr id="6" name="Image 1" descr="preencoded.png"/>
          <p:cNvPicPr>
            <a:picLocks noChangeAspect="1"/>
          </p:cNvPicPr>
          <p:nvPr/>
        </p:nvPicPr>
        <p:blipFill>
          <a:blip r:embed="rId4"/>
          <a:stretch>
            <a:fillRect/>
          </a:stretch>
        </p:blipFill>
        <p:spPr>
          <a:xfrm>
            <a:off x="7477245" y="2445544"/>
            <a:ext cx="6396514" cy="3953232"/>
          </a:xfrm>
          <a:prstGeom prst="rect">
            <a:avLst/>
          </a:prstGeom>
        </p:spPr>
      </p:pic>
      <p:sp>
        <p:nvSpPr>
          <p:cNvPr id="7" name="Text 3"/>
          <p:cNvSpPr/>
          <p:nvPr/>
        </p:nvSpPr>
        <p:spPr>
          <a:xfrm>
            <a:off x="7477246" y="6668930"/>
            <a:ext cx="2837736" cy="354568"/>
          </a:xfrm>
          <a:prstGeom prst="rect">
            <a:avLst/>
          </a:prstGeom>
          <a:noFill/>
          <a:ln/>
        </p:spPr>
        <p:txBody>
          <a:bodyPr wrap="none" lIns="0" tIns="0" rIns="0" bIns="0" rtlCol="0" anchor="t"/>
          <a:lstStyle/>
          <a:p>
            <a:pPr>
              <a:lnSpc>
                <a:spcPts val="2750"/>
              </a:lnSpc>
            </a:pPr>
            <a:r>
              <a:rPr lang="en-US" sz="2100" dirty="0">
                <a:solidFill>
                  <a:srgbClr val="383838"/>
                </a:solidFill>
                <a:latin typeface="PT Serif" pitchFamily="34" charset="0"/>
                <a:ea typeface="PT Serif" pitchFamily="34" charset="-122"/>
                <a:cs typeface="PT Serif" pitchFamily="34" charset="-120"/>
              </a:rPr>
              <a:t>Email Send Volume</a:t>
            </a:r>
            <a:endParaRPr lang="en-US" sz="2100" dirty="0"/>
          </a:p>
        </p:txBody>
      </p:sp>
      <p:sp>
        <p:nvSpPr>
          <p:cNvPr id="8" name="Text 4"/>
          <p:cNvSpPr/>
          <p:nvPr/>
        </p:nvSpPr>
        <p:spPr>
          <a:xfrm>
            <a:off x="7477245" y="7153158"/>
            <a:ext cx="6396514" cy="691753"/>
          </a:xfrm>
          <a:prstGeom prst="rect">
            <a:avLst/>
          </a:prstGeom>
          <a:noFill/>
          <a:ln/>
        </p:spPr>
        <p:txBody>
          <a:bodyPr wrap="square" lIns="0" tIns="0" rIns="0" bIns="0" rtlCol="0" anchor="t"/>
          <a:lstStyle/>
          <a:p>
            <a:pPr>
              <a:lnSpc>
                <a:spcPts val="2700"/>
              </a:lnSpc>
            </a:pPr>
            <a:r>
              <a:rPr lang="en-US" sz="1700" dirty="0">
                <a:solidFill>
                  <a:srgbClr val="383838"/>
                </a:solidFill>
                <a:latin typeface="DM Sans" pitchFamily="34" charset="0"/>
                <a:ea typeface="DM Sans" pitchFamily="34" charset="-122"/>
                <a:cs typeface="DM Sans" pitchFamily="34" charset="-120"/>
              </a:rPr>
              <a:t>Analyze email send volume over time to identify trends and optimize your email strategy.</a:t>
            </a:r>
            <a:endParaRPr lang="en-US" sz="17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82</TotalTime>
  <Words>1037</Words>
  <Application>Microsoft Office PowerPoint</Application>
  <PresentationFormat>Custom</PresentationFormat>
  <Paragraphs>187</Paragraphs>
  <Slides>20</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PT Serif</vt:lpstr>
      <vt:lpstr>DM Sans</vt:lpstr>
      <vt:lpstr>Times New Roman</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Standalone vs. Web-Based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College 21</cp:lastModifiedBy>
  <cp:revision>10</cp:revision>
  <dcterms:created xsi:type="dcterms:W3CDTF">2024-11-14T09:15:03Z</dcterms:created>
  <dcterms:modified xsi:type="dcterms:W3CDTF">2024-11-14T10:58:55Z</dcterms:modified>
</cp:coreProperties>
</file>